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 id="294" r:id="rId10"/>
    <p:sldId id="270" r:id="rId11"/>
    <p:sldId id="272" r:id="rId12"/>
    <p:sldId id="277" r:id="rId13"/>
    <p:sldId id="280" r:id="rId14"/>
    <p:sldId id="291" r:id="rId15"/>
    <p:sldId id="292" r:id="rId16"/>
    <p:sldId id="293" r:id="rId17"/>
    <p:sldId id="296" r:id="rId18"/>
    <p:sldId id="297" r:id="rId19"/>
    <p:sldId id="338" r:id="rId20"/>
    <p:sldId id="318" r:id="rId21"/>
    <p:sldId id="323" r:id="rId22"/>
    <p:sldId id="324" r:id="rId23"/>
    <p:sldId id="325" r:id="rId24"/>
    <p:sldId id="326" r:id="rId25"/>
    <p:sldId id="327" r:id="rId26"/>
    <p:sldId id="271" r:id="rId27"/>
    <p:sldId id="329" r:id="rId28"/>
    <p:sldId id="330" r:id="rId29"/>
    <p:sldId id="331" r:id="rId30"/>
    <p:sldId id="333" r:id="rId31"/>
    <p:sldId id="335" r:id="rId32"/>
    <p:sldId id="336" r:id="rId33"/>
    <p:sldId id="267" r:id="rId34"/>
    <p:sldId id="269" r:id="rId35"/>
    <p:sldId id="33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3BE4"/>
    <a:srgbClr val="24E1E8"/>
    <a:srgbClr val="E67819"/>
    <a:srgbClr val="26176F"/>
    <a:srgbClr val="0D6EFD"/>
    <a:srgbClr val="EEEEEE"/>
    <a:srgbClr val="206CD9"/>
    <a:srgbClr val="146CF3"/>
    <a:srgbClr val="224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4" Type="http://schemas.openxmlformats.org/officeDocument/2006/relationships/slideLayout" Target="../slideLayouts/slideLayout1.xml"/><Relationship Id="rId13" Type="http://schemas.openxmlformats.org/officeDocument/2006/relationships/image" Target="../media/image41.png"/><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jpeg"/><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GIF"/><Relationship Id="rId2" Type="http://schemas.openxmlformats.org/officeDocument/2006/relationships/image" Target="../media/image51.png"/><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1.png"/><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5" name="Title 24"/>
          <p:cNvSpPr>
            <a:spLocks noGrp="1"/>
          </p:cNvSpPr>
          <p:nvPr>
            <p:ph type="ctrTitle"/>
          </p:nvPr>
        </p:nvSpPr>
        <p:spPr>
          <a:xfrm>
            <a:off x="170815" y="261620"/>
            <a:ext cx="11809095" cy="1031240"/>
          </a:xfrm>
        </p:spPr>
        <p:txBody>
          <a:bodyPr anchor="t" anchorCtr="0">
            <a:noAutofit/>
          </a:bodyPr>
          <a:lstStyle/>
          <a:p>
            <a:pPr algn="ctr"/>
            <a:r>
              <a:rPr lang="en-US" sz="2000" b="1" u="sng" dirty="0">
                <a:effectLst/>
                <a:latin typeface="Times New Roman" panose="02020603050405020304" charset="0"/>
                <a:cs typeface="Times New Roman" panose="02020603050405020304" charset="0"/>
              </a:rPr>
              <a:t>PENGEMBANGAN WEBSITE PENGENALAN WAJAH DENGAN LIBRARY face-api.js &amp; MEMAHAMI KONSEP CONVOLUTIONAL NEURAL NETWORK (CNN)</a:t>
            </a:r>
            <a:endParaRPr lang="en-US" sz="2000" b="1" u="sng" dirty="0">
              <a:effectLst/>
              <a:latin typeface="Times New Roman" panose="02020603050405020304" charset="0"/>
              <a:cs typeface="Times New Roman" panose="02020603050405020304" charset="0"/>
            </a:endParaRPr>
          </a:p>
        </p:txBody>
      </p:sp>
      <p:sp>
        <p:nvSpPr>
          <p:cNvPr id="26" name="Subtitle 25"/>
          <p:cNvSpPr>
            <a:spLocks noGrp="1"/>
          </p:cNvSpPr>
          <p:nvPr>
            <p:ph type="subTitle" idx="1"/>
          </p:nvPr>
        </p:nvSpPr>
        <p:spPr>
          <a:xfrm>
            <a:off x="93980" y="6198870"/>
            <a:ext cx="5736590" cy="593090"/>
          </a:xfrm>
        </p:spPr>
        <p:txBody>
          <a:bodyPr>
            <a:normAutofit lnSpcReduction="10000"/>
          </a:bodyPr>
          <a:lstStyle/>
          <a:p>
            <a:pPr algn="l"/>
            <a:r>
              <a:rPr lang="en-US" sz="1600"/>
              <a:t>Disusun Oleh:</a:t>
            </a:r>
            <a:endParaRPr lang="en-US" sz="1600"/>
          </a:p>
          <a:p>
            <a:pPr algn="l"/>
            <a:r>
              <a:rPr lang="en-US" sz="1600"/>
              <a:t>Mochamad Darmawan Hardjakusumah (NPM 0618101098)</a:t>
            </a:r>
            <a:endParaRPr lang="en-US" sz="1600"/>
          </a:p>
        </p:txBody>
      </p:sp>
      <p:pic>
        <p:nvPicPr>
          <p:cNvPr id="27" name="Picture 26" descr="95fda923-7ee2-4cf0-9c00-cdd5ad00765c"/>
          <p:cNvPicPr>
            <a:picLocks noChangeAspect="1"/>
          </p:cNvPicPr>
          <p:nvPr/>
        </p:nvPicPr>
        <p:blipFill>
          <a:blip r:embed="rId1"/>
          <a:stretch>
            <a:fillRect/>
          </a:stretch>
        </p:blipFill>
        <p:spPr>
          <a:xfrm>
            <a:off x="2268220" y="1900555"/>
            <a:ext cx="2159635" cy="3209290"/>
          </a:xfrm>
          <a:prstGeom prst="rect">
            <a:avLst/>
          </a:prstGeom>
        </p:spPr>
      </p:pic>
      <p:pic>
        <p:nvPicPr>
          <p:cNvPr id="28" name="Picture 27" descr="wabcam-gif"/>
          <p:cNvPicPr>
            <a:picLocks noChangeAspect="1"/>
          </p:cNvPicPr>
          <p:nvPr/>
        </p:nvPicPr>
        <p:blipFill>
          <a:blip r:embed="rId2"/>
          <a:stretch>
            <a:fillRect/>
          </a:stretch>
        </p:blipFill>
        <p:spPr>
          <a:xfrm>
            <a:off x="4852670" y="1900555"/>
            <a:ext cx="2567305" cy="3209925"/>
          </a:xfrm>
          <a:prstGeom prst="rect">
            <a:avLst/>
          </a:prstGeom>
        </p:spPr>
      </p:pic>
      <p:pic>
        <p:nvPicPr>
          <p:cNvPr id="29" name="Picture 28" descr="training-gif"/>
          <p:cNvPicPr>
            <a:picLocks noChangeAspect="1"/>
          </p:cNvPicPr>
          <p:nvPr/>
        </p:nvPicPr>
        <p:blipFill>
          <a:blip r:embed="rId3"/>
          <a:stretch>
            <a:fillRect/>
          </a:stretch>
        </p:blipFill>
        <p:spPr>
          <a:xfrm>
            <a:off x="7844790" y="1900555"/>
            <a:ext cx="2567305" cy="3209925"/>
          </a:xfrm>
          <a:prstGeom prst="rect">
            <a:avLst/>
          </a:prstGeom>
        </p:spPr>
      </p:pic>
      <p:sp>
        <p:nvSpPr>
          <p:cNvPr id="30" name="Subtitle 2"/>
          <p:cNvSpPr>
            <a:spLocks noGrp="1"/>
          </p:cNvSpPr>
          <p:nvPr/>
        </p:nvSpPr>
        <p:spPr>
          <a:xfrm>
            <a:off x="8153400" y="6198870"/>
            <a:ext cx="3973195" cy="635000"/>
          </a:xfrm>
          <a:prstGeom prst="rect">
            <a:avLst/>
          </a:prstGeom>
        </p:spPr>
        <p:txBody>
          <a:bodyPr vert="horz" lIns="91440" tIns="45720" rIns="91440" bIns="45720" rtlCol="0">
            <a:normAutofit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a:t>Dosen Pembimbing:</a:t>
            </a:r>
            <a:endParaRPr lang="en-US" sz="1600"/>
          </a:p>
          <a:p>
            <a:pPr algn="r"/>
            <a:r>
              <a:rPr lang="en-US" sz="1600"/>
              <a:t>Sunjana, S.Si., M.T. (NIDN 0413126803)</a:t>
            </a:r>
            <a:endParaRPr lang="en-US" sz="16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0070" y="222885"/>
            <a:ext cx="520636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Artificial Intelligence (AI)</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AI-vs-ML-vs-Deep-Learning"/>
          <p:cNvPicPr>
            <a:picLocks noChangeAspect="1"/>
          </p:cNvPicPr>
          <p:nvPr/>
        </p:nvPicPr>
        <p:blipFill>
          <a:blip r:embed="rId1"/>
          <a:stretch>
            <a:fillRect/>
          </a:stretch>
        </p:blipFill>
        <p:spPr>
          <a:xfrm>
            <a:off x="5766435" y="2528570"/>
            <a:ext cx="5833745" cy="2452370"/>
          </a:xfrm>
          <a:prstGeom prst="rect">
            <a:avLst/>
          </a:prstGeom>
        </p:spPr>
      </p:pic>
      <p:sp>
        <p:nvSpPr>
          <p:cNvPr id="6" name="Subtitle 5"/>
          <p:cNvSpPr>
            <a:spLocks noGrp="1"/>
          </p:cNvSpPr>
          <p:nvPr>
            <p:ph type="subTitle" idx="1"/>
          </p:nvPr>
        </p:nvSpPr>
        <p:spPr>
          <a:xfrm>
            <a:off x="560070" y="1711325"/>
            <a:ext cx="5205730" cy="4688205"/>
          </a:xfrm>
        </p:spPr>
        <p:txBody>
          <a:bodyPr anchor="t" anchorCtr="0">
            <a:normAutofit/>
          </a:bodyPr>
          <a:p>
            <a:pPr algn="l">
              <a:buFont typeface="+mj-lt"/>
            </a:pPr>
            <a:r>
              <a:rPr lang="en-US" sz="2000"/>
              <a:t>The science of making things smart.</a:t>
            </a:r>
            <a:endParaRPr lang="en-US" sz="2000"/>
          </a:p>
          <a:p>
            <a:pPr algn="l">
              <a:buFont typeface="+mj-lt"/>
            </a:pPr>
            <a:r>
              <a:rPr lang="en-US" sz="2000"/>
              <a:t>- </a:t>
            </a:r>
            <a:r>
              <a:rPr lang="en-US" sz="2000" i="1"/>
              <a:t>Ilmu yang membuat sesuatu menjadi cerdas.</a:t>
            </a:r>
            <a:endParaRPr lang="en-US" sz="2000"/>
          </a:p>
          <a:p>
            <a:pPr algn="l">
              <a:buFont typeface="+mj-lt"/>
            </a:pPr>
            <a:endParaRPr lang="en-US" sz="2000"/>
          </a:p>
          <a:p>
            <a:pPr algn="l">
              <a:buFont typeface="+mj-lt"/>
            </a:pPr>
            <a:r>
              <a:rPr lang="en-US" sz="3200"/>
              <a:t>“Human intelligence exhibited by machines”</a:t>
            </a:r>
            <a:endParaRPr lang="en-US" sz="3200"/>
          </a:p>
          <a:p>
            <a:pPr algn="l">
              <a:buFont typeface="+mj-lt"/>
            </a:pPr>
            <a:r>
              <a:rPr lang="en-US" sz="2000"/>
              <a:t>- </a:t>
            </a:r>
            <a:r>
              <a:rPr lang="en-US" sz="2000" i="1"/>
              <a:t>Kecerdasan yang dimiliki oleh manusia yang dilakukan oleh mesin.</a:t>
            </a:r>
            <a:endParaRPr lang="en-US" sz="2000"/>
          </a:p>
          <a:p>
            <a:pPr algn="l">
              <a:buFont typeface="+mj-lt"/>
            </a:pPr>
            <a:endParaRPr lang="en-US" sz="2000"/>
          </a:p>
          <a:p>
            <a:pPr algn="l">
              <a:buFont typeface="+mj-lt"/>
            </a:pPr>
            <a:r>
              <a:rPr lang="en-US" sz="2000"/>
              <a:t>But this is a broad term. scope is evolving.</a:t>
            </a:r>
            <a:endParaRPr lang="en-US" sz="2000"/>
          </a:p>
          <a:p>
            <a:pPr algn="l">
              <a:buFont typeface="+mj-lt"/>
            </a:pPr>
            <a:r>
              <a:rPr lang="en-US" sz="2000"/>
              <a:t>- </a:t>
            </a:r>
            <a:r>
              <a:rPr lang="en-US" sz="2000" i="1">
                <a:sym typeface="+mn-ea"/>
              </a:rPr>
              <a:t>Tapi ketentuan ini luas. Ruang lingkupnya dapat berkembang.</a:t>
            </a:r>
            <a:endParaRPr lang="en-US" sz="2000" i="1">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6695" y="146685"/>
            <a:ext cx="520636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Machine Learning (ML)</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Subtitle 5"/>
          <p:cNvSpPr>
            <a:spLocks noGrp="1"/>
          </p:cNvSpPr>
          <p:nvPr>
            <p:ph type="subTitle" idx="1"/>
          </p:nvPr>
        </p:nvSpPr>
        <p:spPr>
          <a:xfrm>
            <a:off x="226695" y="1597025"/>
            <a:ext cx="6272530" cy="4795520"/>
          </a:xfrm>
        </p:spPr>
        <p:txBody>
          <a:bodyPr anchor="t" anchorCtr="0">
            <a:normAutofit/>
          </a:bodyPr>
          <a:p>
            <a:pPr algn="l">
              <a:buFont typeface="+mj-lt"/>
            </a:pPr>
            <a:r>
              <a:rPr lang="en-US" sz="3200"/>
              <a:t>“An approach to achive AI through systems that can learn from experience to find patterns in a set of data”</a:t>
            </a:r>
            <a:endParaRPr lang="en-US" sz="3200"/>
          </a:p>
          <a:p>
            <a:pPr algn="l">
              <a:buFont typeface="+mj-lt"/>
            </a:pPr>
            <a:r>
              <a:rPr lang="en-US" sz="2000"/>
              <a:t>- </a:t>
            </a:r>
            <a:r>
              <a:rPr lang="en-US" sz="2000" i="1">
                <a:sym typeface="+mn-ea"/>
              </a:rPr>
              <a:t>Sebuah pendekatan untuk mencapai AI (kecerdasan buatan) melalui sistem yang dapat belajar dari pengalaman untuk menemukan pola pada sekumpulan data.</a:t>
            </a:r>
            <a:endParaRPr lang="en-US" sz="2000"/>
          </a:p>
          <a:p>
            <a:pPr algn="l">
              <a:buFont typeface="+mj-lt"/>
            </a:pPr>
            <a:endParaRPr lang="en-US" sz="2000"/>
          </a:p>
          <a:p>
            <a:pPr algn="l">
              <a:buFont typeface="+mj-lt"/>
            </a:pPr>
            <a:r>
              <a:rPr lang="en-US" sz="2000"/>
              <a:t>Can be reused dan trained with new data. Same code.</a:t>
            </a:r>
            <a:endParaRPr lang="en-US" sz="2000"/>
          </a:p>
          <a:p>
            <a:pPr algn="l">
              <a:buFont typeface="+mj-lt"/>
            </a:pPr>
            <a:r>
              <a:rPr lang="en-US" sz="2000"/>
              <a:t>- </a:t>
            </a:r>
            <a:r>
              <a:rPr lang="en-US" sz="2000" i="1">
                <a:sym typeface="+mn-ea"/>
              </a:rPr>
              <a:t>Dapar digunakan kembali dan dilatih dengan data yang baru. Kode yang sama.</a:t>
            </a:r>
            <a:endParaRPr lang="en-US" sz="2000" i="1">
              <a:sym typeface="+mn-ea"/>
            </a:endParaRPr>
          </a:p>
        </p:txBody>
      </p:sp>
      <p:pic>
        <p:nvPicPr>
          <p:cNvPr id="26" name="Picture 26" descr="What-is-Machine-Learning-Machine-learning-model-vs-traditional-model"/>
          <p:cNvPicPr>
            <a:picLocks noChangeAspect="1"/>
          </p:cNvPicPr>
          <p:nvPr/>
        </p:nvPicPr>
        <p:blipFill>
          <a:blip r:embed="rId1"/>
          <a:stretch>
            <a:fillRect/>
          </a:stretch>
        </p:blipFill>
        <p:spPr>
          <a:xfrm>
            <a:off x="6750685" y="2701925"/>
            <a:ext cx="5130800" cy="2825750"/>
          </a:xfrm>
          <a:prstGeom prst="rect">
            <a:avLst/>
          </a:prstGeom>
        </p:spPr>
      </p:pic>
      <p:sp>
        <p:nvSpPr>
          <p:cNvPr id="11" name="Subtitle 5"/>
          <p:cNvSpPr>
            <a:spLocks noGrp="1"/>
          </p:cNvSpPr>
          <p:nvPr/>
        </p:nvSpPr>
        <p:spPr>
          <a:xfrm>
            <a:off x="6750685" y="1568450"/>
            <a:ext cx="5130165" cy="2391410"/>
          </a:xfrm>
          <a:prstGeom prst="rect">
            <a:avLst/>
          </a:prstGeom>
          <a:noFill/>
          <a:ln w="9525">
            <a:noFill/>
          </a:ln>
        </p:spPr>
        <p:txBody>
          <a:bodyPr anchor="t" anchorCtr="0">
            <a:normAutofit/>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buFont typeface="+mj-lt"/>
            </a:pPr>
            <a:r>
              <a:rPr lang="en-US" sz="2000" b="1" i="1">
                <a:sym typeface="+mn-ea"/>
              </a:rPr>
              <a:t>Garis besar dan perbedaan antara tradisional programming dengan ML programming.</a:t>
            </a:r>
            <a:endParaRPr lang="en-US" sz="2000" b="1" i="1">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0070" y="222885"/>
            <a:ext cx="1125347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Visualisasi Perbedaan Antara Tradisional Programing Dengan ML Programing</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 name="Picture 8" descr="FireShot Capture 004 - (24) 2.1_ Artificial Intelligence, Machine Learning, and Deep Learnin_ - www.youtube.com"/>
          <p:cNvPicPr>
            <a:picLocks noChangeAspect="1"/>
          </p:cNvPicPr>
          <p:nvPr/>
        </p:nvPicPr>
        <p:blipFill>
          <a:blip r:embed="rId1"/>
          <a:stretch>
            <a:fillRect/>
          </a:stretch>
        </p:blipFill>
        <p:spPr>
          <a:xfrm>
            <a:off x="608965" y="2235835"/>
            <a:ext cx="4615180" cy="3037840"/>
          </a:xfrm>
          <a:prstGeom prst="rect">
            <a:avLst/>
          </a:prstGeom>
        </p:spPr>
      </p:pic>
      <p:pic>
        <p:nvPicPr>
          <p:cNvPr id="10" name="Picture 9" descr="FireShot Capture 005 - (24) 2.1_ Artificial Intelligence, Machine Learning, and Deep Learnin_ - www.youtube.com"/>
          <p:cNvPicPr>
            <a:picLocks noChangeAspect="1"/>
          </p:cNvPicPr>
          <p:nvPr/>
        </p:nvPicPr>
        <p:blipFill>
          <a:blip r:embed="rId2"/>
          <a:stretch>
            <a:fillRect/>
          </a:stretch>
        </p:blipFill>
        <p:spPr>
          <a:xfrm>
            <a:off x="5606415" y="2235835"/>
            <a:ext cx="4669155" cy="303784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5775" y="306070"/>
            <a:ext cx="9011920" cy="695960"/>
          </a:xfrm>
        </p:spPr>
        <p:txBody>
          <a:bodyPr anchor="t" anchorCtr="0">
            <a:noAutofit/>
          </a:bodyPr>
          <a:lstStyle/>
          <a:p>
            <a:pPr algn="l"/>
            <a:r>
              <a:rPr lang="en-US" sz="4000" i="1">
                <a:sym typeface="+mn-ea"/>
              </a:rPr>
              <a:t>Neural Network (NN) &amp; Hubungannya Dengan Deep Learning (DL)</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485775" y="1748790"/>
            <a:ext cx="4916805" cy="4984115"/>
          </a:xfrm>
        </p:spPr>
        <p:txBody>
          <a:bodyPr anchor="t" anchorCtr="0">
            <a:normAutofit/>
          </a:bodyPr>
          <a:lstStyle/>
          <a:p>
            <a:pPr algn="l">
              <a:buFont typeface="Arial" panose="020B0604020202020204" pitchFamily="34" charset="0"/>
            </a:pPr>
            <a:r>
              <a:rPr lang="en-US" sz="2000" i="1"/>
              <a:t>Neural Network (NN) </a:t>
            </a:r>
            <a:r>
              <a:rPr lang="en-US" sz="2000"/>
              <a:t>dikenal juga sebagai </a:t>
            </a:r>
            <a:r>
              <a:rPr lang="en-US" sz="2000" i="1"/>
              <a:t>Artificial Neural Network (ANN) </a:t>
            </a:r>
            <a:r>
              <a:rPr lang="en-US" sz="2000"/>
              <a:t>atau dalam bahasa Indonesia yaitu Jaringan Saraf Tiruan, merupakan cabang dari </a:t>
            </a:r>
            <a:r>
              <a:rPr lang="en-US" sz="2000" i="1"/>
              <a:t>Machine Learning</a:t>
            </a:r>
            <a:r>
              <a:rPr lang="en-US" sz="2000"/>
              <a:t>, nama dan struktur dari </a:t>
            </a:r>
            <a:r>
              <a:rPr lang="en-US" sz="2000" i="1"/>
              <a:t>ANN </a:t>
            </a:r>
            <a:r>
              <a:rPr lang="en-US" sz="2000"/>
              <a:t>terinspirasi dari otak manusia, yang meniru cara neuron biologis memberi sinyal dari satu neuron ke neuron lainnya.</a:t>
            </a:r>
            <a:endParaRPr lang="en-US" sz="20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10" descr="Neuron"/>
          <p:cNvPicPr>
            <a:picLocks noChangeAspect="1"/>
          </p:cNvPicPr>
          <p:nvPr/>
        </p:nvPicPr>
        <p:blipFill>
          <a:blip r:embed="rId1"/>
          <a:stretch>
            <a:fillRect/>
          </a:stretch>
        </p:blipFill>
        <p:spPr>
          <a:xfrm>
            <a:off x="5930265" y="1748790"/>
            <a:ext cx="3561080" cy="1917065"/>
          </a:xfrm>
          <a:prstGeom prst="rect">
            <a:avLst/>
          </a:prstGeom>
        </p:spPr>
      </p:pic>
      <p:pic>
        <p:nvPicPr>
          <p:cNvPr id="12" name="Picture 12" descr="97457ANN_Architecture"/>
          <p:cNvPicPr>
            <a:picLocks noChangeAspect="1"/>
          </p:cNvPicPr>
          <p:nvPr/>
        </p:nvPicPr>
        <p:blipFill>
          <a:blip r:embed="rId2"/>
          <a:stretch>
            <a:fillRect/>
          </a:stretch>
        </p:blipFill>
        <p:spPr>
          <a:xfrm>
            <a:off x="5930265" y="3973830"/>
            <a:ext cx="3567430" cy="22326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0830" y="111760"/>
            <a:ext cx="1157795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Cara Kerja Neural network</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Subtitle 13"/>
          <p:cNvSpPr>
            <a:spLocks noGrp="1"/>
          </p:cNvSpPr>
          <p:nvPr>
            <p:ph type="subTitle" idx="1"/>
          </p:nvPr>
        </p:nvSpPr>
        <p:spPr>
          <a:xfrm>
            <a:off x="290195" y="940435"/>
            <a:ext cx="4626610" cy="5729605"/>
          </a:xfrm>
        </p:spPr>
        <p:txBody>
          <a:bodyPr anchor="t" anchorCtr="0">
            <a:noAutofit/>
          </a:bodyPr>
          <a:p>
            <a:pPr algn="l">
              <a:buFont typeface="Arial" panose="020B0604020202020204" pitchFamily="34" charset="0"/>
            </a:pPr>
            <a:r>
              <a:rPr lang="en-US" sz="1600" b="1" i="1"/>
              <a:t>Rumus Secara Matematis</a:t>
            </a:r>
            <a:r>
              <a:rPr lang="en-US" sz="1600" i="1"/>
              <a:t>:</a:t>
            </a:r>
            <a:endParaRPr lang="en-US" sz="1600" i="1"/>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r>
              <a:rPr lang="en-US" sz="1600" b="1" i="1"/>
              <a:t>Rumus Secara Program</a:t>
            </a:r>
            <a:r>
              <a:rPr lang="en-US" sz="1600" i="1"/>
              <a:t>:</a:t>
            </a:r>
            <a:br>
              <a:rPr lang="en-US" sz="1600" i="1"/>
            </a:br>
            <a:endParaRPr lang="en-US" sz="1600"/>
          </a:p>
          <a:p>
            <a:pPr algn="l">
              <a:buFont typeface="Arial" panose="020B0604020202020204" pitchFamily="34" charset="0"/>
            </a:pPr>
            <a:r>
              <a:rPr lang="en-US" sz="1600"/>
              <a:t>∑wixi + bias = w1x1 + w2x2 + w3x3 + bias</a:t>
            </a:r>
            <a:endParaRPr lang="en-US" sz="1600"/>
          </a:p>
          <a:p>
            <a:pPr algn="l">
              <a:buFont typeface="Arial" panose="020B0604020202020204" pitchFamily="34" charset="0"/>
            </a:pPr>
            <a:endParaRPr lang="en-US" sz="1600"/>
          </a:p>
          <a:p>
            <a:pPr algn="l">
              <a:buFont typeface="Arial" panose="020B0604020202020204" pitchFamily="34" charset="0"/>
            </a:pPr>
            <a:r>
              <a:rPr lang="en-US" sz="1600"/>
              <a:t>output = f(x) = 1 if ∑w1x1 + b &gt;= 0; 0 if ∑w1x1 + b &lt; 0</a:t>
            </a:r>
            <a:endParaRPr lang="en-US" sz="1600"/>
          </a:p>
          <a:p>
            <a:pPr algn="l">
              <a:buFont typeface="Arial" panose="020B0604020202020204" pitchFamily="34" charset="0"/>
            </a:pPr>
            <a:endParaRPr lang="en-US" sz="1600"/>
          </a:p>
          <a:p>
            <a:pPr algn="l">
              <a:buFont typeface="Arial" panose="020B0604020202020204" pitchFamily="34" charset="0"/>
            </a:pPr>
            <a:r>
              <a:rPr lang="en-US" sz="1600"/>
              <a:t>activation = 1/(1+e-x)</a:t>
            </a:r>
            <a:endParaRPr lang="en-US" sz="1600"/>
          </a:p>
        </p:txBody>
      </p:sp>
      <p:pic>
        <p:nvPicPr>
          <p:cNvPr id="32" name="Picture 32" descr="image65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22275" y="1586230"/>
            <a:ext cx="2841625" cy="368935"/>
          </a:xfrm>
          <a:prstGeom prst="rect">
            <a:avLst/>
          </a:prstGeom>
        </p:spPr>
      </p:pic>
      <p:pic>
        <p:nvPicPr>
          <p:cNvPr id="34" name="Picture 34" descr="Heaviside Step Function"/>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22275" y="2125980"/>
            <a:ext cx="1599565" cy="1112520"/>
          </a:xfrm>
          <a:prstGeom prst="rect">
            <a:avLst/>
          </a:prstGeom>
        </p:spPr>
      </p:pic>
      <p:pic>
        <p:nvPicPr>
          <p:cNvPr id="35" name="Picture 35" descr="Sigmoid"/>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2275" y="3452495"/>
            <a:ext cx="1781810" cy="382905"/>
          </a:xfrm>
          <a:prstGeom prst="rect">
            <a:avLst/>
          </a:prstGeom>
        </p:spPr>
      </p:pic>
      <p:pic>
        <p:nvPicPr>
          <p:cNvPr id="20" name="Picture 27" descr="1_v88ySSMr7JLaIBjwr4chTw"/>
          <p:cNvPicPr>
            <a:picLocks noChangeAspect="1"/>
          </p:cNvPicPr>
          <p:nvPr/>
        </p:nvPicPr>
        <p:blipFill>
          <a:blip r:embed="rId4"/>
          <a:stretch>
            <a:fillRect/>
          </a:stretch>
        </p:blipFill>
        <p:spPr>
          <a:xfrm>
            <a:off x="5158105" y="1026160"/>
            <a:ext cx="6710680" cy="3357245"/>
          </a:xfrm>
          <a:prstGeom prst="rect">
            <a:avLst/>
          </a:prstGeom>
        </p:spPr>
      </p:pic>
      <p:pic>
        <p:nvPicPr>
          <p:cNvPr id="21" name="Picture 20" descr="1200px-Logistic-curve.svg"/>
          <p:cNvPicPr>
            <a:picLocks noChangeAspect="1"/>
          </p:cNvPicPr>
          <p:nvPr/>
        </p:nvPicPr>
        <p:blipFill>
          <a:blip r:embed="rId5"/>
          <a:stretch>
            <a:fillRect/>
          </a:stretch>
        </p:blipFill>
        <p:spPr>
          <a:xfrm>
            <a:off x="8477250" y="4473575"/>
            <a:ext cx="2905125" cy="193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175" y="235585"/>
            <a:ext cx="1081659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Contoh Soal Untuk Penjelasan Lebih Dalam Tentang ANN </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 name="Picture 30" descr="NNSoal"/>
          <p:cNvPicPr>
            <a:picLocks noChangeAspect="1"/>
          </p:cNvPicPr>
          <p:nvPr/>
        </p:nvPicPr>
        <p:blipFill>
          <a:blip r:embed="rId1"/>
          <a:stretch>
            <a:fillRect/>
          </a:stretch>
        </p:blipFill>
        <p:spPr>
          <a:xfrm>
            <a:off x="637540" y="1804035"/>
            <a:ext cx="5403215" cy="3947160"/>
          </a:xfrm>
          <a:prstGeom prst="rect">
            <a:avLst/>
          </a:prstGeom>
        </p:spPr>
      </p:pic>
      <p:pic>
        <p:nvPicPr>
          <p:cNvPr id="8" name="Picture 7"/>
          <p:cNvPicPr>
            <a:picLocks noChangeAspect="1"/>
          </p:cNvPicPr>
          <p:nvPr/>
        </p:nvPicPr>
        <p:blipFill>
          <a:blip r:embed="rId2"/>
          <a:stretch>
            <a:fillRect/>
          </a:stretch>
        </p:blipFill>
        <p:spPr>
          <a:xfrm>
            <a:off x="6186170" y="1804035"/>
            <a:ext cx="5269230" cy="447738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pic>
        <p:nvPicPr>
          <p:cNvPr id="46" name="Picture 45"/>
          <p:cNvPicPr>
            <a:picLocks noChangeAspect="1"/>
          </p:cNvPicPr>
          <p:nvPr/>
        </p:nvPicPr>
        <p:blipFill>
          <a:blip r:embed="rId1"/>
          <a:stretch>
            <a:fillRect/>
          </a:stretch>
        </p:blipFill>
        <p:spPr>
          <a:xfrm>
            <a:off x="7544435" y="-1270"/>
            <a:ext cx="4647565" cy="2722880"/>
          </a:xfrm>
          <a:prstGeom prst="rect">
            <a:avLst/>
          </a:prstGeom>
        </p:spPr>
      </p:pic>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itle 5"/>
          <p:cNvSpPr>
            <a:spLocks noGrp="1"/>
          </p:cNvSpPr>
          <p:nvPr>
            <p:ph type="ctrTitle"/>
          </p:nvPr>
        </p:nvSpPr>
        <p:spPr>
          <a:xfrm>
            <a:off x="0" y="0"/>
            <a:ext cx="2527935" cy="695960"/>
          </a:xfrm>
        </p:spPr>
        <p:txBody>
          <a:bodyPr anchor="t" anchorCtr="0">
            <a:noAutofit/>
          </a:bodyPr>
          <a:p>
            <a:pPr algn="l"/>
            <a:r>
              <a:rPr lang="en-US" sz="4000" b="1" u="sng" dirty="0">
                <a:effectLst/>
                <a:latin typeface="Times New Roman" panose="02020603050405020304" charset="0"/>
                <a:cs typeface="Times New Roman" panose="02020603050405020304" charset="0"/>
              </a:rPr>
              <a:t>Contoh Soal Untuk Penjelasan Lebih Dalam Tentang ANN </a:t>
            </a:r>
            <a:endParaRPr lang="en-US" sz="4000" b="1" u="sng" dirty="0">
              <a:effectLst/>
              <a:latin typeface="Times New Roman" panose="02020603050405020304" charset="0"/>
              <a:cs typeface="Times New Roman" panose="02020603050405020304" charset="0"/>
            </a:endParaRPr>
          </a:p>
        </p:txBody>
      </p:sp>
      <p:sp>
        <p:nvSpPr>
          <p:cNvPr id="10" name="Oval 9"/>
          <p:cNvSpPr/>
          <p:nvPr/>
        </p:nvSpPr>
        <p:spPr>
          <a:xfrm>
            <a:off x="2817495" y="2809240"/>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Oval 11"/>
          <p:cNvSpPr/>
          <p:nvPr/>
        </p:nvSpPr>
        <p:spPr>
          <a:xfrm>
            <a:off x="5222875" y="203136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Oval 12"/>
          <p:cNvSpPr/>
          <p:nvPr/>
        </p:nvSpPr>
        <p:spPr>
          <a:xfrm>
            <a:off x="5222875" y="3517900"/>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5222875" y="500443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Oval 14"/>
          <p:cNvSpPr/>
          <p:nvPr/>
        </p:nvSpPr>
        <p:spPr>
          <a:xfrm>
            <a:off x="7742555" y="3517900"/>
            <a:ext cx="504825" cy="466090"/>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2817495" y="4175125"/>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8" name="Straight Connector 17"/>
          <p:cNvCxnSpPr>
            <a:stCxn id="10" idx="6"/>
            <a:endCxn id="12" idx="2"/>
          </p:cNvCxnSpPr>
          <p:nvPr/>
        </p:nvCxnSpPr>
        <p:spPr>
          <a:xfrm flipV="1">
            <a:off x="3322320" y="2264410"/>
            <a:ext cx="1900555" cy="77787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cxnSp>
        <p:nvCxnSpPr>
          <p:cNvPr id="19" name="Straight Connector 18"/>
          <p:cNvCxnSpPr>
            <a:stCxn id="10" idx="6"/>
            <a:endCxn id="13" idx="2"/>
          </p:cNvCxnSpPr>
          <p:nvPr/>
        </p:nvCxnSpPr>
        <p:spPr>
          <a:xfrm>
            <a:off x="3322320" y="3042285"/>
            <a:ext cx="1900555" cy="70866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cxnSp>
        <p:nvCxnSpPr>
          <p:cNvPr id="20" name="Straight Connector 19"/>
          <p:cNvCxnSpPr>
            <a:stCxn id="10" idx="6"/>
            <a:endCxn id="14" idx="2"/>
          </p:cNvCxnSpPr>
          <p:nvPr/>
        </p:nvCxnSpPr>
        <p:spPr>
          <a:xfrm>
            <a:off x="3322320" y="3042285"/>
            <a:ext cx="1900555" cy="219519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1" name="Straight Connector 20"/>
          <p:cNvCxnSpPr>
            <a:stCxn id="16" idx="6"/>
            <a:endCxn id="12" idx="2"/>
          </p:cNvCxnSpPr>
          <p:nvPr/>
        </p:nvCxnSpPr>
        <p:spPr>
          <a:xfrm flipV="1">
            <a:off x="3322320" y="2264410"/>
            <a:ext cx="1900555" cy="2143760"/>
          </a:xfrm>
          <a:prstGeom prst="line">
            <a:avLst/>
          </a:prstGeom>
          <a:ln>
            <a:solidFill>
              <a:srgbClr val="00B050"/>
            </a:solidFill>
          </a:ln>
        </p:spPr>
        <p:style>
          <a:lnRef idx="2">
            <a:schemeClr val="accent1"/>
          </a:lnRef>
          <a:fillRef idx="0">
            <a:srgbClr val="FFFFFF"/>
          </a:fillRef>
          <a:effectRef idx="0">
            <a:srgbClr val="FFFFFF"/>
          </a:effectRef>
          <a:fontRef idx="minor">
            <a:schemeClr val="tx1"/>
          </a:fontRef>
        </p:style>
      </p:cxnSp>
      <p:cxnSp>
        <p:nvCxnSpPr>
          <p:cNvPr id="22" name="Straight Connector 21"/>
          <p:cNvCxnSpPr>
            <a:stCxn id="16" idx="6"/>
            <a:endCxn id="13" idx="2"/>
          </p:cNvCxnSpPr>
          <p:nvPr/>
        </p:nvCxnSpPr>
        <p:spPr>
          <a:xfrm flipV="1">
            <a:off x="3322320" y="3750945"/>
            <a:ext cx="1900555" cy="657225"/>
          </a:xfrm>
          <a:prstGeom prst="line">
            <a:avLst/>
          </a:prstGeom>
          <a:ln>
            <a:solidFill>
              <a:srgbClr val="24E1E8"/>
            </a:solidFill>
          </a:ln>
        </p:spPr>
        <p:style>
          <a:lnRef idx="2">
            <a:schemeClr val="accent1"/>
          </a:lnRef>
          <a:fillRef idx="0">
            <a:srgbClr val="FFFFFF"/>
          </a:fillRef>
          <a:effectRef idx="0">
            <a:srgbClr val="FFFFFF"/>
          </a:effectRef>
          <a:fontRef idx="minor">
            <a:schemeClr val="tx1"/>
          </a:fontRef>
        </p:style>
      </p:cxnSp>
      <p:cxnSp>
        <p:nvCxnSpPr>
          <p:cNvPr id="23" name="Straight Connector 22"/>
          <p:cNvCxnSpPr>
            <a:stCxn id="16" idx="6"/>
            <a:endCxn id="14" idx="2"/>
          </p:cNvCxnSpPr>
          <p:nvPr/>
        </p:nvCxnSpPr>
        <p:spPr>
          <a:xfrm>
            <a:off x="3322320" y="4408170"/>
            <a:ext cx="1900555" cy="829310"/>
          </a:xfrm>
          <a:prstGeom prst="line">
            <a:avLst/>
          </a:prstGeom>
          <a:ln>
            <a:solidFill>
              <a:srgbClr val="F33BE4"/>
            </a:solidFill>
          </a:ln>
        </p:spPr>
        <p:style>
          <a:lnRef idx="2">
            <a:schemeClr val="accent1"/>
          </a:lnRef>
          <a:fillRef idx="0">
            <a:srgbClr val="FFFFFF"/>
          </a:fillRef>
          <a:effectRef idx="0">
            <a:srgbClr val="FFFFFF"/>
          </a:effectRef>
          <a:fontRef idx="minor">
            <a:schemeClr val="tx1"/>
          </a:fontRef>
        </p:style>
      </p:cxnSp>
      <p:cxnSp>
        <p:nvCxnSpPr>
          <p:cNvPr id="24" name="Straight Connector 23"/>
          <p:cNvCxnSpPr>
            <a:stCxn id="12" idx="6"/>
            <a:endCxn id="15" idx="2"/>
          </p:cNvCxnSpPr>
          <p:nvPr/>
        </p:nvCxnSpPr>
        <p:spPr>
          <a:xfrm>
            <a:off x="5727700" y="2264410"/>
            <a:ext cx="2014855" cy="148653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6" name="Straight Connector 25"/>
          <p:cNvCxnSpPr>
            <a:stCxn id="14" idx="6"/>
            <a:endCxn id="15" idx="2"/>
          </p:cNvCxnSpPr>
          <p:nvPr/>
        </p:nvCxnSpPr>
        <p:spPr>
          <a:xfrm flipV="1">
            <a:off x="5727700" y="3750945"/>
            <a:ext cx="2014855" cy="148653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27" name="Oval 26"/>
          <p:cNvSpPr/>
          <p:nvPr/>
        </p:nvSpPr>
        <p:spPr>
          <a:xfrm>
            <a:off x="4556125" y="155067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8" name="Straight Connector 27"/>
          <p:cNvCxnSpPr>
            <a:stCxn id="13" idx="6"/>
            <a:endCxn id="15" idx="2"/>
          </p:cNvCxnSpPr>
          <p:nvPr/>
        </p:nvCxnSpPr>
        <p:spPr>
          <a:xfrm>
            <a:off x="5727700" y="3750945"/>
            <a:ext cx="2014855" cy="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sp>
        <p:nvSpPr>
          <p:cNvPr id="29" name="Oval 28"/>
          <p:cNvSpPr/>
          <p:nvPr/>
        </p:nvSpPr>
        <p:spPr>
          <a:xfrm>
            <a:off x="4556125" y="5681345"/>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 name="Oval 30"/>
          <p:cNvSpPr/>
          <p:nvPr/>
        </p:nvSpPr>
        <p:spPr>
          <a:xfrm>
            <a:off x="8607425" y="313563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Oval 31"/>
          <p:cNvSpPr/>
          <p:nvPr/>
        </p:nvSpPr>
        <p:spPr>
          <a:xfrm>
            <a:off x="5874385" y="310388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33" name="Straight Connector 32"/>
          <p:cNvCxnSpPr>
            <a:stCxn id="12" idx="1"/>
          </p:cNvCxnSpPr>
          <p:nvPr/>
        </p:nvCxnSpPr>
        <p:spPr>
          <a:xfrm flipH="1" flipV="1">
            <a:off x="4736465" y="1694180"/>
            <a:ext cx="560070" cy="4051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14" idx="3"/>
            <a:endCxn id="29" idx="6"/>
          </p:cNvCxnSpPr>
          <p:nvPr/>
        </p:nvCxnSpPr>
        <p:spPr>
          <a:xfrm flipH="1">
            <a:off x="4737100" y="5402580"/>
            <a:ext cx="559435" cy="3644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5" name="Straight Connector 34"/>
          <p:cNvCxnSpPr>
            <a:stCxn id="13" idx="7"/>
            <a:endCxn id="32" idx="3"/>
          </p:cNvCxnSpPr>
          <p:nvPr/>
        </p:nvCxnSpPr>
        <p:spPr>
          <a:xfrm flipV="1">
            <a:off x="5654040" y="3249930"/>
            <a:ext cx="247015" cy="3359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15" idx="7"/>
            <a:endCxn id="31" idx="3"/>
          </p:cNvCxnSpPr>
          <p:nvPr/>
        </p:nvCxnSpPr>
        <p:spPr>
          <a:xfrm flipV="1">
            <a:off x="8173720" y="3281680"/>
            <a:ext cx="460375" cy="30416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860040" y="3307080"/>
            <a:ext cx="463550" cy="368300"/>
          </a:xfrm>
          <a:prstGeom prst="rect">
            <a:avLst/>
          </a:prstGeom>
          <a:noFill/>
        </p:spPr>
        <p:txBody>
          <a:bodyPr wrap="square" rtlCol="0">
            <a:spAutoFit/>
          </a:bodyPr>
          <a:p>
            <a:r>
              <a:rPr lang="en-US"/>
              <a:t>X1</a:t>
            </a:r>
            <a:endParaRPr lang="en-US"/>
          </a:p>
        </p:txBody>
      </p:sp>
      <p:sp>
        <p:nvSpPr>
          <p:cNvPr id="38" name="Text Box 37"/>
          <p:cNvSpPr txBox="1"/>
          <p:nvPr/>
        </p:nvSpPr>
        <p:spPr>
          <a:xfrm>
            <a:off x="2858770" y="4668520"/>
            <a:ext cx="463550" cy="368300"/>
          </a:xfrm>
          <a:prstGeom prst="rect">
            <a:avLst/>
          </a:prstGeom>
          <a:noFill/>
        </p:spPr>
        <p:txBody>
          <a:bodyPr wrap="square" rtlCol="0">
            <a:spAutoFit/>
          </a:bodyPr>
          <a:p>
            <a:r>
              <a:rPr lang="en-US"/>
              <a:t>X2</a:t>
            </a:r>
            <a:endParaRPr lang="en-US"/>
          </a:p>
        </p:txBody>
      </p:sp>
      <p:sp>
        <p:nvSpPr>
          <p:cNvPr id="39" name="Text Box 38"/>
          <p:cNvSpPr txBox="1"/>
          <p:nvPr/>
        </p:nvSpPr>
        <p:spPr>
          <a:xfrm>
            <a:off x="5243830" y="2519680"/>
            <a:ext cx="463550" cy="368300"/>
          </a:xfrm>
          <a:prstGeom prst="rect">
            <a:avLst/>
          </a:prstGeom>
          <a:noFill/>
        </p:spPr>
        <p:txBody>
          <a:bodyPr wrap="square" rtlCol="0">
            <a:spAutoFit/>
          </a:bodyPr>
          <a:p>
            <a:r>
              <a:rPr lang="en-US"/>
              <a:t>X3</a:t>
            </a:r>
            <a:endParaRPr lang="en-US"/>
          </a:p>
        </p:txBody>
      </p:sp>
      <p:sp>
        <p:nvSpPr>
          <p:cNvPr id="40" name="Text Box 39"/>
          <p:cNvSpPr txBox="1"/>
          <p:nvPr/>
        </p:nvSpPr>
        <p:spPr>
          <a:xfrm>
            <a:off x="5227955" y="4043680"/>
            <a:ext cx="463550" cy="368300"/>
          </a:xfrm>
          <a:prstGeom prst="rect">
            <a:avLst/>
          </a:prstGeom>
          <a:noFill/>
        </p:spPr>
        <p:txBody>
          <a:bodyPr wrap="square" rtlCol="0">
            <a:spAutoFit/>
          </a:bodyPr>
          <a:p>
            <a:r>
              <a:rPr lang="en-US"/>
              <a:t>X4</a:t>
            </a:r>
            <a:endParaRPr lang="en-US"/>
          </a:p>
        </p:txBody>
      </p:sp>
      <p:sp>
        <p:nvSpPr>
          <p:cNvPr id="41" name="Text Box 40"/>
          <p:cNvSpPr txBox="1"/>
          <p:nvPr/>
        </p:nvSpPr>
        <p:spPr>
          <a:xfrm>
            <a:off x="5243830" y="5529580"/>
            <a:ext cx="463550" cy="368300"/>
          </a:xfrm>
          <a:prstGeom prst="rect">
            <a:avLst/>
          </a:prstGeom>
          <a:noFill/>
        </p:spPr>
        <p:txBody>
          <a:bodyPr wrap="square" rtlCol="0">
            <a:spAutoFit/>
          </a:bodyPr>
          <a:p>
            <a:r>
              <a:rPr lang="en-US"/>
              <a:t>X5</a:t>
            </a:r>
            <a:endParaRPr lang="en-US"/>
          </a:p>
        </p:txBody>
      </p:sp>
      <p:sp>
        <p:nvSpPr>
          <p:cNvPr id="42" name="Text Box 41"/>
          <p:cNvSpPr txBox="1"/>
          <p:nvPr/>
        </p:nvSpPr>
        <p:spPr>
          <a:xfrm>
            <a:off x="7769225" y="4039870"/>
            <a:ext cx="463550" cy="368300"/>
          </a:xfrm>
          <a:prstGeom prst="rect">
            <a:avLst/>
          </a:prstGeom>
          <a:noFill/>
        </p:spPr>
        <p:txBody>
          <a:bodyPr wrap="square" rtlCol="0">
            <a:spAutoFit/>
          </a:bodyPr>
          <a:p>
            <a:r>
              <a:rPr lang="en-US"/>
              <a:t>X6</a:t>
            </a:r>
            <a:endParaRPr lang="en-US"/>
          </a:p>
        </p:txBody>
      </p:sp>
      <p:sp>
        <p:nvSpPr>
          <p:cNvPr id="43" name="Text Box 42"/>
          <p:cNvSpPr txBox="1"/>
          <p:nvPr/>
        </p:nvSpPr>
        <p:spPr>
          <a:xfrm>
            <a:off x="4414520" y="1160780"/>
            <a:ext cx="463550" cy="368300"/>
          </a:xfrm>
          <a:prstGeom prst="rect">
            <a:avLst/>
          </a:prstGeom>
          <a:noFill/>
        </p:spPr>
        <p:txBody>
          <a:bodyPr wrap="square" rtlCol="0">
            <a:spAutoFit/>
          </a:bodyPr>
          <a:p>
            <a:r>
              <a:rPr lang="en-US"/>
              <a:t>B1</a:t>
            </a:r>
            <a:endParaRPr lang="en-US"/>
          </a:p>
        </p:txBody>
      </p:sp>
      <p:sp>
        <p:nvSpPr>
          <p:cNvPr id="44" name="Text Box 43"/>
          <p:cNvSpPr txBox="1"/>
          <p:nvPr/>
        </p:nvSpPr>
        <p:spPr>
          <a:xfrm>
            <a:off x="6045835" y="3004185"/>
            <a:ext cx="463550" cy="368300"/>
          </a:xfrm>
          <a:prstGeom prst="rect">
            <a:avLst/>
          </a:prstGeom>
          <a:noFill/>
        </p:spPr>
        <p:txBody>
          <a:bodyPr wrap="square" rtlCol="0">
            <a:spAutoFit/>
          </a:bodyPr>
          <a:p>
            <a:r>
              <a:rPr lang="en-US"/>
              <a:t>B2</a:t>
            </a:r>
            <a:endParaRPr lang="en-US"/>
          </a:p>
        </p:txBody>
      </p:sp>
      <p:sp>
        <p:nvSpPr>
          <p:cNvPr id="45" name="Text Box 44"/>
          <p:cNvSpPr txBox="1"/>
          <p:nvPr/>
        </p:nvSpPr>
        <p:spPr>
          <a:xfrm>
            <a:off x="4414520" y="5932170"/>
            <a:ext cx="463550" cy="368300"/>
          </a:xfrm>
          <a:prstGeom prst="rect">
            <a:avLst/>
          </a:prstGeom>
          <a:noFill/>
        </p:spPr>
        <p:txBody>
          <a:bodyPr wrap="square" rtlCol="0">
            <a:spAutoFit/>
          </a:bodyPr>
          <a:p>
            <a:r>
              <a:rPr lang="en-US"/>
              <a:t>B3</a:t>
            </a:r>
            <a:endParaRPr lang="en-US"/>
          </a:p>
        </p:txBody>
      </p:sp>
      <p:sp>
        <p:nvSpPr>
          <p:cNvPr id="48" name="Text Box 47"/>
          <p:cNvSpPr txBox="1"/>
          <p:nvPr/>
        </p:nvSpPr>
        <p:spPr>
          <a:xfrm>
            <a:off x="4427855" y="2074545"/>
            <a:ext cx="558800" cy="368300"/>
          </a:xfrm>
          <a:prstGeom prst="rect">
            <a:avLst/>
          </a:prstGeom>
          <a:noFill/>
        </p:spPr>
        <p:txBody>
          <a:bodyPr wrap="square" rtlCol="0">
            <a:spAutoFit/>
          </a:bodyPr>
          <a:p>
            <a:r>
              <a:rPr lang="en-US">
                <a:solidFill>
                  <a:schemeClr val="accent1">
                    <a:lumMod val="50000"/>
                  </a:schemeClr>
                </a:solidFill>
              </a:rPr>
              <a:t>W1</a:t>
            </a:r>
            <a:endParaRPr lang="en-US">
              <a:solidFill>
                <a:schemeClr val="accent1">
                  <a:lumMod val="50000"/>
                </a:schemeClr>
              </a:solidFill>
            </a:endParaRPr>
          </a:p>
        </p:txBody>
      </p:sp>
      <p:sp>
        <p:nvSpPr>
          <p:cNvPr id="49" name="Text Box 48"/>
          <p:cNvSpPr txBox="1"/>
          <p:nvPr/>
        </p:nvSpPr>
        <p:spPr>
          <a:xfrm>
            <a:off x="4736465" y="3260090"/>
            <a:ext cx="560070" cy="368300"/>
          </a:xfrm>
          <a:prstGeom prst="rect">
            <a:avLst/>
          </a:prstGeom>
          <a:noFill/>
        </p:spPr>
        <p:txBody>
          <a:bodyPr wrap="square" rtlCol="0">
            <a:spAutoFit/>
          </a:bodyPr>
          <a:p>
            <a:r>
              <a:rPr lang="en-US">
                <a:solidFill>
                  <a:srgbClr val="FFC000"/>
                </a:solidFill>
              </a:rPr>
              <a:t>W2</a:t>
            </a:r>
            <a:endParaRPr lang="en-US">
              <a:solidFill>
                <a:srgbClr val="FFC000"/>
              </a:solidFill>
            </a:endParaRPr>
          </a:p>
        </p:txBody>
      </p:sp>
      <p:sp>
        <p:nvSpPr>
          <p:cNvPr id="50" name="Text Box 49"/>
          <p:cNvSpPr txBox="1"/>
          <p:nvPr/>
        </p:nvSpPr>
        <p:spPr>
          <a:xfrm>
            <a:off x="4878070" y="4572000"/>
            <a:ext cx="577215" cy="368300"/>
          </a:xfrm>
          <a:prstGeom prst="rect">
            <a:avLst/>
          </a:prstGeom>
          <a:noFill/>
        </p:spPr>
        <p:txBody>
          <a:bodyPr wrap="square" rtlCol="0">
            <a:spAutoFit/>
          </a:bodyPr>
          <a:p>
            <a:r>
              <a:rPr lang="en-US">
                <a:solidFill>
                  <a:srgbClr val="FF0000"/>
                </a:solidFill>
              </a:rPr>
              <a:t>W3</a:t>
            </a:r>
            <a:endParaRPr lang="en-US">
              <a:solidFill>
                <a:srgbClr val="FF0000"/>
              </a:solidFill>
            </a:endParaRPr>
          </a:p>
        </p:txBody>
      </p:sp>
      <p:sp>
        <p:nvSpPr>
          <p:cNvPr id="51" name="Text Box 50"/>
          <p:cNvSpPr txBox="1"/>
          <p:nvPr/>
        </p:nvSpPr>
        <p:spPr>
          <a:xfrm>
            <a:off x="4061460" y="2788285"/>
            <a:ext cx="577215" cy="368300"/>
          </a:xfrm>
          <a:prstGeom prst="rect">
            <a:avLst/>
          </a:prstGeom>
          <a:noFill/>
        </p:spPr>
        <p:txBody>
          <a:bodyPr wrap="square" rtlCol="0">
            <a:spAutoFit/>
          </a:bodyPr>
          <a:p>
            <a:r>
              <a:rPr lang="en-US">
                <a:solidFill>
                  <a:srgbClr val="00B050"/>
                </a:solidFill>
              </a:rPr>
              <a:t>W4</a:t>
            </a:r>
            <a:endParaRPr lang="en-US">
              <a:solidFill>
                <a:srgbClr val="00B050"/>
              </a:solidFill>
            </a:endParaRPr>
          </a:p>
        </p:txBody>
      </p:sp>
      <p:sp>
        <p:nvSpPr>
          <p:cNvPr id="52" name="Text Box 51"/>
          <p:cNvSpPr txBox="1"/>
          <p:nvPr/>
        </p:nvSpPr>
        <p:spPr>
          <a:xfrm>
            <a:off x="4225925" y="3641725"/>
            <a:ext cx="577215" cy="368300"/>
          </a:xfrm>
          <a:prstGeom prst="rect">
            <a:avLst/>
          </a:prstGeom>
          <a:noFill/>
        </p:spPr>
        <p:txBody>
          <a:bodyPr wrap="square" rtlCol="0">
            <a:spAutoFit/>
          </a:bodyPr>
          <a:p>
            <a:r>
              <a:rPr lang="en-US">
                <a:solidFill>
                  <a:srgbClr val="24E1E8"/>
                </a:solidFill>
              </a:rPr>
              <a:t>W5</a:t>
            </a:r>
            <a:endParaRPr lang="en-US">
              <a:solidFill>
                <a:srgbClr val="24E1E8"/>
              </a:solidFill>
            </a:endParaRPr>
          </a:p>
        </p:txBody>
      </p:sp>
      <p:sp>
        <p:nvSpPr>
          <p:cNvPr id="53" name="Text Box 52"/>
          <p:cNvSpPr txBox="1"/>
          <p:nvPr/>
        </p:nvSpPr>
        <p:spPr>
          <a:xfrm>
            <a:off x="4061460" y="4869180"/>
            <a:ext cx="577215" cy="368300"/>
          </a:xfrm>
          <a:prstGeom prst="rect">
            <a:avLst/>
          </a:prstGeom>
          <a:noFill/>
        </p:spPr>
        <p:txBody>
          <a:bodyPr wrap="square" rtlCol="0">
            <a:spAutoFit/>
          </a:bodyPr>
          <a:p>
            <a:r>
              <a:rPr lang="en-US">
                <a:solidFill>
                  <a:srgbClr val="F33BE4"/>
                </a:solidFill>
              </a:rPr>
              <a:t>W6</a:t>
            </a:r>
            <a:endParaRPr lang="en-US">
              <a:solidFill>
                <a:srgbClr val="F33BE4"/>
              </a:solidFill>
            </a:endParaRPr>
          </a:p>
        </p:txBody>
      </p:sp>
      <p:sp>
        <p:nvSpPr>
          <p:cNvPr id="54" name="Text Box 53"/>
          <p:cNvSpPr txBox="1"/>
          <p:nvPr/>
        </p:nvSpPr>
        <p:spPr>
          <a:xfrm>
            <a:off x="7212965" y="3135630"/>
            <a:ext cx="577215" cy="368300"/>
          </a:xfrm>
          <a:prstGeom prst="rect">
            <a:avLst/>
          </a:prstGeom>
          <a:noFill/>
        </p:spPr>
        <p:txBody>
          <a:bodyPr wrap="square" rtlCol="0">
            <a:spAutoFit/>
          </a:bodyPr>
          <a:p>
            <a:r>
              <a:rPr lang="en-US">
                <a:solidFill>
                  <a:srgbClr val="FF0000"/>
                </a:solidFill>
              </a:rPr>
              <a:t>W7</a:t>
            </a:r>
            <a:endParaRPr lang="en-US">
              <a:solidFill>
                <a:srgbClr val="FF0000"/>
              </a:solidFill>
            </a:endParaRPr>
          </a:p>
        </p:txBody>
      </p:sp>
      <p:sp>
        <p:nvSpPr>
          <p:cNvPr id="55" name="Text Box 54"/>
          <p:cNvSpPr txBox="1"/>
          <p:nvPr/>
        </p:nvSpPr>
        <p:spPr>
          <a:xfrm>
            <a:off x="6055360" y="3750945"/>
            <a:ext cx="577215" cy="368300"/>
          </a:xfrm>
          <a:prstGeom prst="rect">
            <a:avLst/>
          </a:prstGeom>
          <a:noFill/>
        </p:spPr>
        <p:txBody>
          <a:bodyPr wrap="square" rtlCol="0">
            <a:spAutoFit/>
          </a:bodyPr>
          <a:p>
            <a:r>
              <a:rPr lang="en-US">
                <a:solidFill>
                  <a:srgbClr val="FFC000"/>
                </a:solidFill>
              </a:rPr>
              <a:t>W8</a:t>
            </a:r>
            <a:endParaRPr lang="en-US">
              <a:solidFill>
                <a:srgbClr val="FFC000"/>
              </a:solidFill>
            </a:endParaRPr>
          </a:p>
        </p:txBody>
      </p:sp>
      <p:sp>
        <p:nvSpPr>
          <p:cNvPr id="56" name="Text Box 55"/>
          <p:cNvSpPr txBox="1"/>
          <p:nvPr/>
        </p:nvSpPr>
        <p:spPr>
          <a:xfrm>
            <a:off x="7071995" y="4156075"/>
            <a:ext cx="577215" cy="368300"/>
          </a:xfrm>
          <a:prstGeom prst="rect">
            <a:avLst/>
          </a:prstGeom>
          <a:noFill/>
        </p:spPr>
        <p:txBody>
          <a:bodyPr wrap="square" rtlCol="0">
            <a:spAutoFit/>
          </a:bodyPr>
          <a:p>
            <a:r>
              <a:rPr lang="en-US">
                <a:solidFill>
                  <a:schemeClr val="accent1">
                    <a:lumMod val="50000"/>
                  </a:schemeClr>
                </a:solidFill>
              </a:rPr>
              <a:t>W9</a:t>
            </a:r>
            <a:endParaRPr lang="en-US">
              <a:solidFill>
                <a:schemeClr val="accent1">
                  <a:lumMod val="50000"/>
                </a:schemeClr>
              </a:solidFill>
            </a:endParaRPr>
          </a:p>
        </p:txBody>
      </p:sp>
      <p:sp>
        <p:nvSpPr>
          <p:cNvPr id="100" name="Text Box 99"/>
          <p:cNvSpPr txBox="1"/>
          <p:nvPr/>
        </p:nvSpPr>
        <p:spPr>
          <a:xfrm>
            <a:off x="8607425" y="3754755"/>
            <a:ext cx="3580765" cy="1476375"/>
          </a:xfrm>
          <a:prstGeom prst="rect">
            <a:avLst/>
          </a:prstGeom>
          <a:noFill/>
          <a:ln w="9525">
            <a:noFill/>
          </a:ln>
        </p:spPr>
        <p:txBody>
          <a:bodyPr wrap="square">
            <a:spAutoFit/>
          </a:bodyPr>
          <a:p>
            <a:pPr indent="0"/>
            <a:r>
              <a:rPr lang="en-US" b="0">
                <a:latin typeface="Times New Roman" panose="02020603050405020304" charset="0"/>
                <a:ea typeface="SimSun" panose="02010600030101010101" pitchFamily="2" charset="-122"/>
              </a:rPr>
              <a:t>x3 = 1/  (1 + e</a:t>
            </a:r>
            <a:r>
              <a:rPr lang="en-US" b="0" baseline="30000">
                <a:latin typeface="Times New Roman" panose="02020603050405020304" charset="0"/>
                <a:ea typeface="SimSun" panose="02010600030101010101" pitchFamily="2" charset="-122"/>
              </a:rPr>
              <a:t>-x</a:t>
            </a:r>
            <a:r>
              <a:rPr lang="en-US" b="0">
                <a:latin typeface="Times New Roman" panose="02020603050405020304" charset="0"/>
                <a:ea typeface="SimSun" panose="02010600030101010101" pitchFamily="2" charset="-122"/>
              </a:rPr>
              <a:t>)     = 1 / (1 + e</a:t>
            </a:r>
            <a:r>
              <a:rPr lang="en-US" b="0" baseline="30000">
                <a:latin typeface="Times New Roman" panose="02020603050405020304" charset="0"/>
                <a:ea typeface="SimSun" panose="02010600030101010101" pitchFamily="2" charset="-122"/>
              </a:rPr>
              <a:t>-1,15</a:t>
            </a:r>
            <a:r>
              <a:rPr lang="en-US" b="0">
                <a:latin typeface="Times New Roman" panose="02020603050405020304" charset="0"/>
                <a:ea typeface="SimSun" panose="02010600030101010101" pitchFamily="2" charset="-122"/>
              </a:rPr>
              <a:t>)     = 1 / (1 + 0,316063)     = 0,7602499389 (ini adalah nilai keluaran untuk x3)</a:t>
            </a:r>
            <a:endParaRPr lang="en-US" b="0">
              <a:latin typeface="Times New Roman" panose="02020603050405020304" charset="0"/>
              <a:ea typeface="SimSun" panose="02010600030101010101" pitchFamily="2" charset="-122"/>
            </a:endParaRPr>
          </a:p>
        </p:txBody>
      </p:sp>
      <p:sp>
        <p:nvSpPr>
          <p:cNvPr id="102" name="Text Box 101"/>
          <p:cNvSpPr txBox="1"/>
          <p:nvPr/>
        </p:nvSpPr>
        <p:spPr>
          <a:xfrm>
            <a:off x="2071370" y="0"/>
            <a:ext cx="4401820" cy="1753235"/>
          </a:xfrm>
          <a:prstGeom prst="rect">
            <a:avLst/>
          </a:prstGeom>
          <a:noFill/>
          <a:ln w="9525">
            <a:noFill/>
          </a:ln>
        </p:spPr>
        <p:txBody>
          <a:bodyPr wrap="square">
            <a:spAutoFit/>
          </a:bodyPr>
          <a:p>
            <a:pPr indent="0"/>
            <a:r>
              <a:rPr lang="en-US" b="0">
                <a:latin typeface="Times New Roman" panose="02020603050405020304" charset="0"/>
                <a:ea typeface="SimSun" panose="02010600030101010101" pitchFamily="2" charset="-122"/>
              </a:rPr>
              <a:t>x3 = (x1 . w1) + (x2 . w4) + b1     = (1 . 0,15) + (0 . 0,1) + 1     = 0,15 + 0 + 1     = 1,15 (lebih dari 0,5 maka node/neuron di aktifkan berikan nilai aktifasi)</a:t>
            </a:r>
            <a:endParaRPr lang="en-US" b="0">
              <a:latin typeface="Times New Roman" panose="02020603050405020304" charset="0"/>
              <a:ea typeface="SimSun" panose="02010600030101010101" pitchFamily="2" charset="-122"/>
            </a:endParaRPr>
          </a:p>
        </p:txBody>
      </p:sp>
      <p:sp>
        <p:nvSpPr>
          <p:cNvPr id="61" name="Text Box 60"/>
          <p:cNvSpPr txBox="1"/>
          <p:nvPr/>
        </p:nvSpPr>
        <p:spPr>
          <a:xfrm>
            <a:off x="7112000" y="5237480"/>
            <a:ext cx="5080000" cy="1198880"/>
          </a:xfrm>
          <a:prstGeom prst="rect">
            <a:avLst/>
          </a:prstGeom>
          <a:noFill/>
          <a:ln w="9525">
            <a:noFill/>
          </a:ln>
        </p:spPr>
        <p:txBody>
          <a:bodyPr>
            <a:spAutoFit/>
          </a:bodyPr>
          <a:p>
            <a:pPr indent="0"/>
            <a:r>
              <a:rPr lang="en-US" b="0" i="1">
                <a:latin typeface="Times New Roman" panose="02020603050405020304" charset="0"/>
                <a:ea typeface="SimSun" panose="02010600030101010101" pitchFamily="2" charset="-122"/>
              </a:rPr>
              <a:t>- Lakukan ke semua node pada lapisan hidden pertama sehingga:</a:t>
            </a:r>
            <a:r>
              <a:rPr lang="en-US" b="0">
                <a:latin typeface="Times New Roman" panose="02020603050405020304" charset="0"/>
                <a:ea typeface="SimSun" panose="02010600030101010101" pitchFamily="2" charset="-122"/>
              </a:rPr>
              <a:t>x4 = 0,8021838886x5 = 0,8320183851</a:t>
            </a:r>
            <a:endParaRPr lang="en-US" b="0">
              <a:latin typeface="Times New Roman" panose="02020603050405020304" charset="0"/>
              <a:ea typeface="SimSun" panose="02010600030101010101" pitchFamily="2" charset="-122"/>
            </a:endParaRPr>
          </a:p>
        </p:txBody>
      </p:sp>
      <p:sp>
        <p:nvSpPr>
          <p:cNvPr id="63" name="Text Box 62"/>
          <p:cNvSpPr txBox="1"/>
          <p:nvPr/>
        </p:nvSpPr>
        <p:spPr>
          <a:xfrm>
            <a:off x="5232400" y="212788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0,76..</a:t>
            </a:r>
            <a:endParaRPr lang="en-US" sz="1200" b="1">
              <a:solidFill>
                <a:schemeClr val="bg1"/>
              </a:solidFill>
              <a:latin typeface="Times New Roman" panose="02020603050405020304" charset="0"/>
              <a:ea typeface="SimSun" panose="02010600030101010101" pitchFamily="2" charset="-122"/>
            </a:endParaRPr>
          </a:p>
        </p:txBody>
      </p:sp>
      <p:sp>
        <p:nvSpPr>
          <p:cNvPr id="64" name="Text Box 63"/>
          <p:cNvSpPr txBox="1"/>
          <p:nvPr/>
        </p:nvSpPr>
        <p:spPr>
          <a:xfrm>
            <a:off x="5237480" y="3614420"/>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0,80..</a:t>
            </a:r>
            <a:endParaRPr lang="en-US" sz="1200" b="1">
              <a:solidFill>
                <a:schemeClr val="bg1"/>
              </a:solidFill>
              <a:latin typeface="Times New Roman" panose="02020603050405020304" charset="0"/>
              <a:ea typeface="SimSun" panose="02010600030101010101" pitchFamily="2" charset="-122"/>
            </a:endParaRPr>
          </a:p>
        </p:txBody>
      </p:sp>
      <p:sp>
        <p:nvSpPr>
          <p:cNvPr id="65" name="Text Box 64"/>
          <p:cNvSpPr txBox="1"/>
          <p:nvPr/>
        </p:nvSpPr>
        <p:spPr>
          <a:xfrm>
            <a:off x="5232400" y="512635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0,83..</a:t>
            </a:r>
            <a:endParaRPr lang="en-US" sz="1200" b="1">
              <a:solidFill>
                <a:schemeClr val="bg1"/>
              </a:solidFill>
              <a:latin typeface="Times New Roman" panose="02020603050405020304" charset="0"/>
              <a:ea typeface="SimSun" panose="02010600030101010101" pitchFamily="2" charset="-122"/>
            </a:endParaRPr>
          </a:p>
        </p:txBody>
      </p:sp>
      <p:sp>
        <p:nvSpPr>
          <p:cNvPr id="66" name="Text Box 65"/>
          <p:cNvSpPr txBox="1"/>
          <p:nvPr/>
        </p:nvSpPr>
        <p:spPr>
          <a:xfrm>
            <a:off x="2790190" y="291655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1</a:t>
            </a:r>
            <a:endParaRPr lang="en-US" sz="1200" b="1">
              <a:solidFill>
                <a:schemeClr val="bg1"/>
              </a:solidFill>
              <a:latin typeface="Times New Roman" panose="02020603050405020304" charset="0"/>
              <a:ea typeface="SimSun" panose="02010600030101010101" pitchFamily="2" charset="-122"/>
            </a:endParaRPr>
          </a:p>
        </p:txBody>
      </p:sp>
      <p:sp>
        <p:nvSpPr>
          <p:cNvPr id="67" name="Text Box 66"/>
          <p:cNvSpPr txBox="1"/>
          <p:nvPr/>
        </p:nvSpPr>
        <p:spPr>
          <a:xfrm>
            <a:off x="2790190" y="428688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0</a:t>
            </a:r>
            <a:endParaRPr lang="en-US" sz="1200" b="1">
              <a:solidFill>
                <a:schemeClr val="bg1"/>
              </a:solidFill>
              <a:latin typeface="Times New Roman" panose="02020603050405020304" charset="0"/>
              <a:ea typeface="SimSun" panose="02010600030101010101" pitchFamily="2" charset="-122"/>
            </a:endParaRPr>
          </a:p>
        </p:txBody>
      </p:sp>
      <p:pic>
        <p:nvPicPr>
          <p:cNvPr id="68" name="Picture 67"/>
          <p:cNvPicPr>
            <a:picLocks noChangeAspect="1"/>
          </p:cNvPicPr>
          <p:nvPr/>
        </p:nvPicPr>
        <p:blipFill>
          <a:blip r:embed="rId2"/>
          <a:stretch>
            <a:fillRect/>
          </a:stretch>
        </p:blipFill>
        <p:spPr>
          <a:xfrm>
            <a:off x="127000" y="5407660"/>
            <a:ext cx="4020185" cy="947420"/>
          </a:xfrm>
          <a:prstGeom prst="rect">
            <a:avLst/>
          </a:prstGeom>
        </p:spPr>
      </p:pic>
      <p:pic>
        <p:nvPicPr>
          <p:cNvPr id="69" name="Picture 68"/>
          <p:cNvPicPr>
            <a:picLocks noChangeAspect="1"/>
          </p:cNvPicPr>
          <p:nvPr/>
        </p:nvPicPr>
        <p:blipFill>
          <a:blip r:embed="rId3"/>
          <a:stretch>
            <a:fillRect/>
          </a:stretch>
        </p:blipFill>
        <p:spPr>
          <a:xfrm>
            <a:off x="9137650" y="2816860"/>
            <a:ext cx="1028700" cy="857250"/>
          </a:xfrm>
          <a:prstGeom prst="rect">
            <a:avLst/>
          </a:prstGeom>
        </p:spPr>
      </p:pic>
      <p:pic>
        <p:nvPicPr>
          <p:cNvPr id="70" name="Picture 14" descr="1200px-Logistic-curve.svg"/>
          <p:cNvPicPr>
            <a:picLocks noChangeAspect="1"/>
          </p:cNvPicPr>
          <p:nvPr/>
        </p:nvPicPr>
        <p:blipFill>
          <a:blip r:embed="rId4"/>
          <a:stretch>
            <a:fillRect/>
          </a:stretch>
        </p:blipFill>
        <p:spPr>
          <a:xfrm>
            <a:off x="10553700" y="2866390"/>
            <a:ext cx="1634490" cy="1173480"/>
          </a:xfrm>
          <a:prstGeom prst="rect">
            <a:avLst/>
          </a:prstGeom>
        </p:spPr>
      </p:pic>
      <p:sp>
        <p:nvSpPr>
          <p:cNvPr id="71" name="Text Box 70"/>
          <p:cNvSpPr txBox="1"/>
          <p:nvPr/>
        </p:nvSpPr>
        <p:spPr>
          <a:xfrm>
            <a:off x="2071370" y="1270"/>
            <a:ext cx="5336540" cy="1753235"/>
          </a:xfrm>
          <a:prstGeom prst="rect">
            <a:avLst/>
          </a:prstGeom>
          <a:noFill/>
          <a:ln w="9525">
            <a:noFill/>
          </a:ln>
        </p:spPr>
        <p:txBody>
          <a:bodyPr wrap="square">
            <a:spAutoFit/>
          </a:bodyPr>
          <a:p>
            <a:pPr indent="0"/>
            <a:r>
              <a:rPr lang="en-US" b="0">
                <a:latin typeface="Times New Roman" panose="02020603050405020304" charset="0"/>
                <a:ea typeface="SimSun" panose="02010600030101010101" pitchFamily="2" charset="-122"/>
              </a:rPr>
              <a:t>x6 = (x3 . w7) + (x4 . w8) + (x5 . w9) + b4     = (0,7602499389 . 0,5) + (0,8021838886 . 0,41) + (0,8320183851 . 0,1) + 1     = 0,3801249694 + 3298913733 + 0,0832018385 + 1     = 1,7932181792 (lebih dari 0,5 maka node/neuron di aktifkan berikan nilai aktifasi)</a:t>
            </a:r>
            <a:endParaRPr lang="en-US" b="0">
              <a:latin typeface="Times New Roman" panose="02020603050405020304" charset="0"/>
              <a:ea typeface="SimSun" panose="02010600030101010101" pitchFamily="2" charset="-122"/>
            </a:endParaRPr>
          </a:p>
        </p:txBody>
      </p:sp>
      <p:sp>
        <p:nvSpPr>
          <p:cNvPr id="72" name="Text Box 71"/>
          <p:cNvSpPr txBox="1"/>
          <p:nvPr/>
        </p:nvSpPr>
        <p:spPr>
          <a:xfrm>
            <a:off x="7108190" y="4290060"/>
            <a:ext cx="5080000" cy="2306955"/>
          </a:xfrm>
          <a:prstGeom prst="rect">
            <a:avLst/>
          </a:prstGeom>
          <a:noFill/>
          <a:ln w="9525">
            <a:noFill/>
          </a:ln>
        </p:spPr>
        <p:txBody>
          <a:bodyPr>
            <a:spAutoFit/>
          </a:bodyPr>
          <a:p>
            <a:pPr indent="0"/>
            <a:r>
              <a:rPr lang="en-US" sz="1600" b="0">
                <a:latin typeface="Times New Roman" panose="02020603050405020304" charset="0"/>
                <a:ea typeface="SimSun" panose="02010600030101010101" pitchFamily="2" charset="-122"/>
              </a:rPr>
              <a:t>x6 = 1/  (1 + e</a:t>
            </a:r>
            <a:r>
              <a:rPr lang="en-US" sz="1600" b="0" baseline="30000">
                <a:latin typeface="Times New Roman" panose="02020603050405020304" charset="0"/>
                <a:ea typeface="SimSun" panose="02010600030101010101" pitchFamily="2" charset="-122"/>
              </a:rPr>
              <a:t>-x</a:t>
            </a:r>
            <a:r>
              <a:rPr lang="en-US" sz="1600" b="0">
                <a:latin typeface="Times New Roman" panose="02020603050405020304" charset="0"/>
                <a:ea typeface="SimSun" panose="02010600030101010101" pitchFamily="2" charset="-122"/>
              </a:rPr>
              <a:t>)     = 1 / (1 + e</a:t>
            </a:r>
            <a:r>
              <a:rPr lang="en-US" sz="1600" b="0" baseline="30000">
                <a:latin typeface="Times New Roman" panose="02020603050405020304" charset="0"/>
                <a:ea typeface="SimSun" panose="02010600030101010101" pitchFamily="2" charset="-122"/>
              </a:rPr>
              <a:t>-1,7932181792</a:t>
            </a:r>
            <a:r>
              <a:rPr lang="en-US" sz="1600" b="0">
                <a:latin typeface="Times New Roman" panose="02020603050405020304" charset="0"/>
                <a:ea typeface="SimSun" panose="02010600030101010101" pitchFamily="2" charset="-122"/>
              </a:rPr>
              <a:t>)     = 1 / (1 + 0,16642372557)     = 0,8565322336 (Ini adalah nilai keluaran untuk x6, di mana x6 merupakan neuron output. Oleh karena itu, nilai ini adalah nilai akhir atau prediksi dari ANN. Namun, sebelum nilai ini dapat digunakan, prediksi ini harus diverifikasi kebenarannya dengan menggunakan yang disebut fungsi kerugian (loss function))</a:t>
            </a:r>
            <a:endParaRPr lang="en-US" sz="1600" b="0">
              <a:latin typeface="Times New Roman" panose="02020603050405020304" charset="0"/>
              <a:ea typeface="SimSun" panose="02010600030101010101" pitchFamily="2" charset="-122"/>
            </a:endParaRPr>
          </a:p>
        </p:txBody>
      </p:sp>
      <p:pic>
        <p:nvPicPr>
          <p:cNvPr id="73" name="Picture 72"/>
          <p:cNvPicPr>
            <a:picLocks noChangeAspect="1"/>
          </p:cNvPicPr>
          <p:nvPr/>
        </p:nvPicPr>
        <p:blipFill>
          <a:blip r:embed="rId3"/>
          <a:stretch>
            <a:fillRect/>
          </a:stretch>
        </p:blipFill>
        <p:spPr>
          <a:xfrm>
            <a:off x="9137650" y="3535045"/>
            <a:ext cx="1028700" cy="857250"/>
          </a:xfrm>
          <a:prstGeom prst="rect">
            <a:avLst/>
          </a:prstGeom>
        </p:spPr>
      </p:pic>
      <p:pic>
        <p:nvPicPr>
          <p:cNvPr id="74" name="Picture 14" descr="1200px-Logistic-curve.svg"/>
          <p:cNvPicPr>
            <a:picLocks noChangeAspect="1"/>
          </p:cNvPicPr>
          <p:nvPr/>
        </p:nvPicPr>
        <p:blipFill>
          <a:blip r:embed="rId4"/>
          <a:stretch>
            <a:fillRect/>
          </a:stretch>
        </p:blipFill>
        <p:spPr>
          <a:xfrm>
            <a:off x="10328275" y="3365500"/>
            <a:ext cx="1634490" cy="1173480"/>
          </a:xfrm>
          <a:prstGeom prst="rect">
            <a:avLst/>
          </a:prstGeom>
        </p:spPr>
      </p:pic>
      <p:sp>
        <p:nvSpPr>
          <p:cNvPr id="75" name="Text Box 74"/>
          <p:cNvSpPr txBox="1"/>
          <p:nvPr/>
        </p:nvSpPr>
        <p:spPr>
          <a:xfrm>
            <a:off x="2957195" y="125095"/>
            <a:ext cx="2057400" cy="433705"/>
          </a:xfrm>
          <a:prstGeom prst="rect">
            <a:avLst/>
          </a:prstGeom>
          <a:noFill/>
          <a:ln w="9525">
            <a:noFill/>
          </a:ln>
        </p:spPr>
        <p:txBody>
          <a:bodyPr wrap="square">
            <a:noAutofit/>
          </a:bodyPr>
          <a:p>
            <a:pPr indent="0"/>
            <a:r>
              <a:rPr lang="en-US" b="1">
                <a:latin typeface="Times New Roman" panose="02020603050405020304" charset="0"/>
                <a:ea typeface="SimSun" panose="02010600030101010101" pitchFamily="2" charset="-122"/>
              </a:rPr>
              <a:t>X6 = 0,8565322336</a:t>
            </a:r>
            <a:endParaRPr lang="en-US" b="1">
              <a:latin typeface="Times New Roman" panose="02020603050405020304" charset="0"/>
              <a:ea typeface="SimSun" panose="02010600030101010101" pitchFamily="2" charset="-122"/>
            </a:endParaRPr>
          </a:p>
        </p:txBody>
      </p:sp>
      <p:pic>
        <p:nvPicPr>
          <p:cNvPr id="76" name="Picture 75"/>
          <p:cNvPicPr>
            <a:picLocks noChangeAspect="1"/>
          </p:cNvPicPr>
          <p:nvPr/>
        </p:nvPicPr>
        <p:blipFill>
          <a:blip r:embed="rId5"/>
          <a:stretch>
            <a:fillRect/>
          </a:stretch>
        </p:blipFill>
        <p:spPr>
          <a:xfrm>
            <a:off x="6527800" y="4718050"/>
            <a:ext cx="2362835" cy="1878965"/>
          </a:xfrm>
          <a:prstGeom prst="rect">
            <a:avLst/>
          </a:prstGeom>
        </p:spPr>
      </p:pic>
      <p:sp>
        <p:nvSpPr>
          <p:cNvPr id="78" name="Text Box 77"/>
          <p:cNvSpPr txBox="1"/>
          <p:nvPr/>
        </p:nvSpPr>
        <p:spPr>
          <a:xfrm>
            <a:off x="2071370" y="501015"/>
            <a:ext cx="5080000" cy="922020"/>
          </a:xfrm>
          <a:prstGeom prst="rect">
            <a:avLst/>
          </a:prstGeom>
          <a:noFill/>
          <a:ln w="9525">
            <a:noFill/>
          </a:ln>
        </p:spPr>
        <p:txBody>
          <a:bodyPr>
            <a:spAutoFit/>
          </a:bodyPr>
          <a:p>
            <a:pPr indent="0"/>
            <a:r>
              <a:rPr lang="en-US" b="0">
                <a:latin typeface="Times New Roman" panose="02020603050405020304" charset="0"/>
                <a:ea typeface="SimSun" panose="02010600030101010101" pitchFamily="2" charset="-122"/>
              </a:rPr>
              <a:t>MSE = (0.8 - 0,8565322336)</a:t>
            </a:r>
            <a:r>
              <a:rPr lang="en-US" b="0" baseline="30000">
                <a:latin typeface="Times New Roman" panose="02020603050405020304" charset="0"/>
                <a:ea typeface="SimSun" panose="02010600030101010101" pitchFamily="2" charset="-122"/>
              </a:rPr>
              <a:t>2</a:t>
            </a:r>
            <a:r>
              <a:rPr lang="en-US" b="0">
                <a:latin typeface="Times New Roman" panose="02020603050405020304" charset="0"/>
                <a:ea typeface="SimSun" panose="02010600030101010101" pitchFamily="2" charset="-122"/>
              </a:rPr>
              <a:t> / 1         = (-0,0565322336)</a:t>
            </a:r>
            <a:r>
              <a:rPr lang="en-US" b="0" baseline="30000">
                <a:latin typeface="Times New Roman" panose="02020603050405020304" charset="0"/>
                <a:ea typeface="SimSun" panose="02010600030101010101" pitchFamily="2" charset="-122"/>
              </a:rPr>
              <a:t>2</a:t>
            </a:r>
            <a:r>
              <a:rPr lang="en-US" b="0">
                <a:latin typeface="Times New Roman" panose="02020603050405020304" charset="0"/>
                <a:ea typeface="SimSun" panose="02010600030101010101" pitchFamily="2" charset="-122"/>
              </a:rPr>
              <a:t> / 1         = 0,0031964741</a:t>
            </a:r>
            <a:endParaRPr lang="en-US" b="0">
              <a:latin typeface="Times New Roman" panose="02020603050405020304" charset="0"/>
              <a:ea typeface="SimSun" panose="02010600030101010101" pitchFamily="2" charset="-122"/>
            </a:endParaRPr>
          </a:p>
        </p:txBody>
      </p:sp>
      <p:sp>
        <p:nvSpPr>
          <p:cNvPr id="80" name="Text Box 79"/>
          <p:cNvSpPr txBox="1"/>
          <p:nvPr/>
        </p:nvSpPr>
        <p:spPr>
          <a:xfrm>
            <a:off x="8484870" y="3319780"/>
            <a:ext cx="463550" cy="368300"/>
          </a:xfrm>
          <a:prstGeom prst="rect">
            <a:avLst/>
          </a:prstGeom>
          <a:noFill/>
        </p:spPr>
        <p:txBody>
          <a:bodyPr wrap="square" rtlCol="0">
            <a:spAutoFit/>
          </a:bodyPr>
          <a:p>
            <a:r>
              <a:rPr lang="en-US"/>
              <a:t>B4</a:t>
            </a:r>
            <a:endParaRPr lang="en-US"/>
          </a:p>
        </p:txBody>
      </p:sp>
      <p:sp>
        <p:nvSpPr>
          <p:cNvPr id="81" name="Text Box 80"/>
          <p:cNvSpPr txBox="1"/>
          <p:nvPr/>
        </p:nvSpPr>
        <p:spPr>
          <a:xfrm>
            <a:off x="7742555" y="364172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0,85..</a:t>
            </a:r>
            <a:endParaRPr lang="en-US" sz="1200" b="1">
              <a:solidFill>
                <a:schemeClr val="bg1"/>
              </a:solidFill>
              <a:latin typeface="Times New Roman" panose="02020603050405020304" charset="0"/>
              <a:ea typeface="SimSun" panose="02010600030101010101" pitchFamily="2" charset="-122"/>
            </a:endParaRPr>
          </a:p>
        </p:txBody>
      </p:sp>
      <p:pic>
        <p:nvPicPr>
          <p:cNvPr id="82" name="Picture 81"/>
          <p:cNvPicPr>
            <a:picLocks noChangeAspect="1"/>
          </p:cNvPicPr>
          <p:nvPr/>
        </p:nvPicPr>
        <p:blipFill>
          <a:blip r:embed="rId6"/>
          <a:stretch>
            <a:fillRect/>
          </a:stretch>
        </p:blipFill>
        <p:spPr>
          <a:xfrm>
            <a:off x="8322945" y="3614420"/>
            <a:ext cx="3869055" cy="885825"/>
          </a:xfrm>
          <a:prstGeom prst="rect">
            <a:avLst/>
          </a:prstGeom>
        </p:spPr>
      </p:pic>
      <p:pic>
        <p:nvPicPr>
          <p:cNvPr id="83" name="Picture 82"/>
          <p:cNvPicPr>
            <a:picLocks noChangeAspect="1"/>
          </p:cNvPicPr>
          <p:nvPr/>
        </p:nvPicPr>
        <p:blipFill>
          <a:blip r:embed="rId7"/>
          <a:stretch>
            <a:fillRect/>
          </a:stretch>
        </p:blipFill>
        <p:spPr>
          <a:xfrm>
            <a:off x="932180" y="501015"/>
            <a:ext cx="10484485" cy="5352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anim calcmode="lin" valueType="num">
                                      <p:cBhvr additive="base">
                                        <p:cTn id="13" dur="500" fill="hold"/>
                                        <p:tgtEl>
                                          <p:spTgt spid="102"/>
                                        </p:tgtEl>
                                        <p:attrNameLst>
                                          <p:attrName>ppt_x</p:attrName>
                                        </p:attrNameLst>
                                      </p:cBhvr>
                                      <p:tavLst>
                                        <p:tav tm="0">
                                          <p:val>
                                            <p:strVal val="#ppt_x"/>
                                          </p:val>
                                        </p:tav>
                                        <p:tav tm="100000">
                                          <p:val>
                                            <p:strVal val="#ppt_x"/>
                                          </p:val>
                                        </p:tav>
                                      </p:tavLst>
                                    </p:anim>
                                    <p:anim calcmode="lin" valueType="num">
                                      <p:cBhvr additive="base">
                                        <p:cTn id="1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770" decel="100000"/>
                                        <p:tgtEl>
                                          <p:spTgt spid="63"/>
                                        </p:tgtEl>
                                      </p:cBhvr>
                                    </p:animEffect>
                                    <p:animScale>
                                      <p:cBhvr>
                                        <p:cTn id="38" dur="770" decel="100000"/>
                                        <p:tgtEl>
                                          <p:spTgt spid="63"/>
                                        </p:tgtEl>
                                      </p:cBhvr>
                                      <p:from x="10000" y="10000"/>
                                      <p:to x="200000" y="450000"/>
                                    </p:animScale>
                                    <p:animScale>
                                      <p:cBhvr>
                                        <p:cTn id="39" dur="1230" accel="100000" fill="hold">
                                          <p:stCondLst>
                                            <p:cond delay="770"/>
                                          </p:stCondLst>
                                        </p:cTn>
                                        <p:tgtEl>
                                          <p:spTgt spid="63"/>
                                        </p:tgtEl>
                                      </p:cBhvr>
                                      <p:from x="200000" y="450000"/>
                                      <p:to x="100000" y="100000"/>
                                    </p:animScale>
                                    <p:set>
                                      <p:cBhvr>
                                        <p:cTn id="40" dur="770" fill="hold"/>
                                        <p:tgtEl>
                                          <p:spTgt spid="63"/>
                                        </p:tgtEl>
                                        <p:attrNameLst>
                                          <p:attrName>ppt_x</p:attrName>
                                        </p:attrNameLst>
                                      </p:cBhvr>
                                      <p:to>
                                        <p:strVal val="(0.5)"/>
                                      </p:to>
                                    </p:set>
                                    <p:anim from="(0.5)" to="(#ppt_x)" calcmode="lin" valueType="num">
                                      <p:cBhvr>
                                        <p:cTn id="41" dur="1230" accel="100000" fill="hold">
                                          <p:stCondLst>
                                            <p:cond delay="770"/>
                                          </p:stCondLst>
                                        </p:cTn>
                                        <p:tgtEl>
                                          <p:spTgt spid="63"/>
                                        </p:tgtEl>
                                        <p:attrNameLst>
                                          <p:attrName>ppt_x</p:attrName>
                                        </p:attrNameLst>
                                      </p:cBhvr>
                                    </p:anim>
                                    <p:set>
                                      <p:cBhvr>
                                        <p:cTn id="42" dur="770" fill="hold"/>
                                        <p:tgtEl>
                                          <p:spTgt spid="63"/>
                                        </p:tgtEl>
                                        <p:attrNameLst>
                                          <p:attrName>ppt_y</p:attrName>
                                        </p:attrNameLst>
                                      </p:cBhvr>
                                      <p:to>
                                        <p:strVal val="(#ppt_y+0.4)"/>
                                      </p:to>
                                    </p:set>
                                    <p:anim from="(#ppt_y+0.4)" to="(#ppt_y)" calcmode="lin" valueType="num">
                                      <p:cBhvr>
                                        <p:cTn id="43" dur="1230" accel="100000" fill="hold">
                                          <p:stCondLst>
                                            <p:cond delay="770"/>
                                          </p:stCondLst>
                                        </p:cTn>
                                        <p:tgtEl>
                                          <p:spTgt spid="63"/>
                                        </p:tgtEl>
                                        <p:attrNameLst>
                                          <p:attrName>ppt_y</p:attrName>
                                        </p:attrNameLst>
                                      </p:cBhvr>
                                    </p:anim>
                                  </p:childTnLst>
                                </p:cTn>
                              </p:par>
                              <p:par>
                                <p:cTn id="44" presetID="51"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770" decel="100000"/>
                                        <p:tgtEl>
                                          <p:spTgt spid="64"/>
                                        </p:tgtEl>
                                      </p:cBhvr>
                                    </p:animEffect>
                                    <p:animScale>
                                      <p:cBhvr>
                                        <p:cTn id="47" dur="770" decel="100000"/>
                                        <p:tgtEl>
                                          <p:spTgt spid="64"/>
                                        </p:tgtEl>
                                      </p:cBhvr>
                                      <p:from x="10000" y="10000"/>
                                      <p:to x="200000" y="450000"/>
                                    </p:animScale>
                                    <p:animScale>
                                      <p:cBhvr>
                                        <p:cTn id="48" dur="1230" accel="100000" fill="hold">
                                          <p:stCondLst>
                                            <p:cond delay="770"/>
                                          </p:stCondLst>
                                        </p:cTn>
                                        <p:tgtEl>
                                          <p:spTgt spid="64"/>
                                        </p:tgtEl>
                                      </p:cBhvr>
                                      <p:from x="200000" y="450000"/>
                                      <p:to x="100000" y="100000"/>
                                    </p:animScale>
                                    <p:set>
                                      <p:cBhvr>
                                        <p:cTn id="49" dur="770" fill="hold"/>
                                        <p:tgtEl>
                                          <p:spTgt spid="64"/>
                                        </p:tgtEl>
                                        <p:attrNameLst>
                                          <p:attrName>ppt_x</p:attrName>
                                        </p:attrNameLst>
                                      </p:cBhvr>
                                      <p:to>
                                        <p:strVal val="(0.5)"/>
                                      </p:to>
                                    </p:set>
                                    <p:anim from="(0.5)" to="(#ppt_x)" calcmode="lin" valueType="num">
                                      <p:cBhvr>
                                        <p:cTn id="50" dur="1230" accel="100000" fill="hold">
                                          <p:stCondLst>
                                            <p:cond delay="770"/>
                                          </p:stCondLst>
                                        </p:cTn>
                                        <p:tgtEl>
                                          <p:spTgt spid="64"/>
                                        </p:tgtEl>
                                        <p:attrNameLst>
                                          <p:attrName>ppt_x</p:attrName>
                                        </p:attrNameLst>
                                      </p:cBhvr>
                                    </p:anim>
                                    <p:set>
                                      <p:cBhvr>
                                        <p:cTn id="51" dur="770" fill="hold"/>
                                        <p:tgtEl>
                                          <p:spTgt spid="64"/>
                                        </p:tgtEl>
                                        <p:attrNameLst>
                                          <p:attrName>ppt_y</p:attrName>
                                        </p:attrNameLst>
                                      </p:cBhvr>
                                      <p:to>
                                        <p:strVal val="(#ppt_y+0.4)"/>
                                      </p:to>
                                    </p:set>
                                    <p:anim from="(#ppt_y+0.4)" to="(#ppt_y)" calcmode="lin" valueType="num">
                                      <p:cBhvr>
                                        <p:cTn id="52" dur="1230" accel="100000" fill="hold">
                                          <p:stCondLst>
                                            <p:cond delay="770"/>
                                          </p:stCondLst>
                                        </p:cTn>
                                        <p:tgtEl>
                                          <p:spTgt spid="64"/>
                                        </p:tgtEl>
                                        <p:attrNameLst>
                                          <p:attrName>ppt_y</p:attrName>
                                        </p:attrNameLst>
                                      </p:cBhvr>
                                    </p:anim>
                                  </p:childTnLst>
                                </p:cTn>
                              </p:par>
                              <p:par>
                                <p:cTn id="53" presetID="5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770" decel="100000"/>
                                        <p:tgtEl>
                                          <p:spTgt spid="65"/>
                                        </p:tgtEl>
                                      </p:cBhvr>
                                    </p:animEffect>
                                    <p:animScale>
                                      <p:cBhvr>
                                        <p:cTn id="56" dur="770" decel="100000"/>
                                        <p:tgtEl>
                                          <p:spTgt spid="65"/>
                                        </p:tgtEl>
                                      </p:cBhvr>
                                      <p:from x="10000" y="10000"/>
                                      <p:to x="200000" y="450000"/>
                                    </p:animScale>
                                    <p:animScale>
                                      <p:cBhvr>
                                        <p:cTn id="57" dur="1230" accel="100000" fill="hold">
                                          <p:stCondLst>
                                            <p:cond delay="770"/>
                                          </p:stCondLst>
                                        </p:cTn>
                                        <p:tgtEl>
                                          <p:spTgt spid="65"/>
                                        </p:tgtEl>
                                      </p:cBhvr>
                                      <p:from x="200000" y="450000"/>
                                      <p:to x="100000" y="100000"/>
                                    </p:animScale>
                                    <p:set>
                                      <p:cBhvr>
                                        <p:cTn id="58" dur="770" fill="hold"/>
                                        <p:tgtEl>
                                          <p:spTgt spid="65"/>
                                        </p:tgtEl>
                                        <p:attrNameLst>
                                          <p:attrName>ppt_x</p:attrName>
                                        </p:attrNameLst>
                                      </p:cBhvr>
                                      <p:to>
                                        <p:strVal val="(0.5)"/>
                                      </p:to>
                                    </p:set>
                                    <p:anim from="(0.5)" to="(#ppt_x)" calcmode="lin" valueType="num">
                                      <p:cBhvr>
                                        <p:cTn id="59" dur="1230" accel="100000" fill="hold">
                                          <p:stCondLst>
                                            <p:cond delay="770"/>
                                          </p:stCondLst>
                                        </p:cTn>
                                        <p:tgtEl>
                                          <p:spTgt spid="65"/>
                                        </p:tgtEl>
                                        <p:attrNameLst>
                                          <p:attrName>ppt_x</p:attrName>
                                        </p:attrNameLst>
                                      </p:cBhvr>
                                    </p:anim>
                                    <p:set>
                                      <p:cBhvr>
                                        <p:cTn id="60" dur="770" fill="hold"/>
                                        <p:tgtEl>
                                          <p:spTgt spid="65"/>
                                        </p:tgtEl>
                                        <p:attrNameLst>
                                          <p:attrName>ppt_y</p:attrName>
                                        </p:attrNameLst>
                                      </p:cBhvr>
                                      <p:to>
                                        <p:strVal val="(#ppt_y+0.4)"/>
                                      </p:to>
                                    </p:set>
                                    <p:anim from="(#ppt_y+0.4)" to="(#ppt_y)" calcmode="lin" valueType="num">
                                      <p:cBhvr>
                                        <p:cTn id="61" dur="1230" accel="100000" fill="hold">
                                          <p:stCondLst>
                                            <p:cond delay="770"/>
                                          </p:stCondLst>
                                        </p:cTn>
                                        <p:tgtEl>
                                          <p:spTgt spid="65"/>
                                        </p:tgtEl>
                                        <p:attrNameLst>
                                          <p:attrName>ppt_y</p:attrName>
                                        </p:attrNameLst>
                                      </p:cBhvr>
                                    </p:anim>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grpId="2" nodeType="clickEffect">
                                  <p:stCondLst>
                                    <p:cond delay="0"/>
                                  </p:stCondLst>
                                  <p:childTnLst>
                                    <p:anim calcmode="lin" valueType="num">
                                      <p:cBhvr additive="base">
                                        <p:cTn id="65" dur="500"/>
                                        <p:tgtEl>
                                          <p:spTgt spid="102"/>
                                        </p:tgtEl>
                                        <p:attrNameLst>
                                          <p:attrName>ppt_x</p:attrName>
                                        </p:attrNameLst>
                                      </p:cBhvr>
                                      <p:tavLst>
                                        <p:tav tm="0">
                                          <p:val>
                                            <p:strVal val="ppt_x"/>
                                          </p:val>
                                        </p:tav>
                                        <p:tav tm="100000">
                                          <p:val>
                                            <p:strVal val="ppt_x"/>
                                          </p:val>
                                        </p:tav>
                                      </p:tavLst>
                                    </p:anim>
                                    <p:anim calcmode="lin" valueType="num">
                                      <p:cBhvr additive="base">
                                        <p:cTn id="66" dur="500"/>
                                        <p:tgtEl>
                                          <p:spTgt spid="102"/>
                                        </p:tgtEl>
                                        <p:attrNameLst>
                                          <p:attrName>ppt_y</p:attrName>
                                        </p:attrNameLst>
                                      </p:cBhvr>
                                      <p:tavLst>
                                        <p:tav tm="0">
                                          <p:val>
                                            <p:strVal val="ppt_y"/>
                                          </p:val>
                                        </p:tav>
                                        <p:tav tm="100000">
                                          <p:val>
                                            <p:strVal val="1+ppt_h/2"/>
                                          </p:val>
                                        </p:tav>
                                      </p:tavLst>
                                    </p:anim>
                                    <p:set>
                                      <p:cBhvr>
                                        <p:cTn id="67" dur="1" fill="hold">
                                          <p:stCondLst>
                                            <p:cond delay="499"/>
                                          </p:stCondLst>
                                        </p:cTn>
                                        <p:tgtEl>
                                          <p:spTgt spid="102"/>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69"/>
                                        </p:tgtEl>
                                        <p:attrNameLst>
                                          <p:attrName>ppt_x</p:attrName>
                                        </p:attrNameLst>
                                      </p:cBhvr>
                                      <p:tavLst>
                                        <p:tav tm="0">
                                          <p:val>
                                            <p:strVal val="ppt_x"/>
                                          </p:val>
                                        </p:tav>
                                        <p:tav tm="100000">
                                          <p:val>
                                            <p:strVal val="ppt_x"/>
                                          </p:val>
                                        </p:tav>
                                      </p:tavLst>
                                    </p:anim>
                                    <p:anim calcmode="lin" valueType="num">
                                      <p:cBhvr additive="base">
                                        <p:cTn id="70" dur="500"/>
                                        <p:tgtEl>
                                          <p:spTgt spid="69"/>
                                        </p:tgtEl>
                                        <p:attrNameLst>
                                          <p:attrName>ppt_y</p:attrName>
                                        </p:attrNameLst>
                                      </p:cBhvr>
                                      <p:tavLst>
                                        <p:tav tm="0">
                                          <p:val>
                                            <p:strVal val="ppt_y"/>
                                          </p:val>
                                        </p:tav>
                                        <p:tav tm="100000">
                                          <p:val>
                                            <p:strVal val="1+ppt_h/2"/>
                                          </p:val>
                                        </p:tav>
                                      </p:tavLst>
                                    </p:anim>
                                    <p:set>
                                      <p:cBhvr>
                                        <p:cTn id="71" dur="1" fill="hold">
                                          <p:stCondLst>
                                            <p:cond delay="499"/>
                                          </p:stCondLst>
                                        </p:cTn>
                                        <p:tgtEl>
                                          <p:spTgt spid="69"/>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70"/>
                                        </p:tgtEl>
                                        <p:attrNameLst>
                                          <p:attrName>ppt_x</p:attrName>
                                        </p:attrNameLst>
                                      </p:cBhvr>
                                      <p:tavLst>
                                        <p:tav tm="0">
                                          <p:val>
                                            <p:strVal val="ppt_x"/>
                                          </p:val>
                                        </p:tav>
                                        <p:tav tm="100000">
                                          <p:val>
                                            <p:strVal val="ppt_x"/>
                                          </p:val>
                                        </p:tav>
                                      </p:tavLst>
                                    </p:anim>
                                    <p:anim calcmode="lin" valueType="num">
                                      <p:cBhvr additive="base">
                                        <p:cTn id="74" dur="500"/>
                                        <p:tgtEl>
                                          <p:spTgt spid="70"/>
                                        </p:tgtEl>
                                        <p:attrNameLst>
                                          <p:attrName>ppt_y</p:attrName>
                                        </p:attrNameLst>
                                      </p:cBhvr>
                                      <p:tavLst>
                                        <p:tav tm="0">
                                          <p:val>
                                            <p:strVal val="ppt_y"/>
                                          </p:val>
                                        </p:tav>
                                        <p:tav tm="100000">
                                          <p:val>
                                            <p:strVal val="1+ppt_h/2"/>
                                          </p:val>
                                        </p:tav>
                                      </p:tavLst>
                                    </p:anim>
                                    <p:set>
                                      <p:cBhvr>
                                        <p:cTn id="75" dur="1" fill="hold">
                                          <p:stCondLst>
                                            <p:cond delay="499"/>
                                          </p:stCondLst>
                                        </p:cTn>
                                        <p:tgtEl>
                                          <p:spTgt spid="70"/>
                                        </p:tgtEl>
                                        <p:attrNameLst>
                                          <p:attrName>style.visibility</p:attrName>
                                        </p:attrNameLst>
                                      </p:cBhvr>
                                      <p:to>
                                        <p:strVal val="hidden"/>
                                      </p:to>
                                    </p:set>
                                  </p:childTnLst>
                                </p:cTn>
                              </p:par>
                              <p:par>
                                <p:cTn id="76" presetID="2" presetClass="exit" presetSubtype="4" fill="hold" grpId="1" nodeType="withEffect">
                                  <p:stCondLst>
                                    <p:cond delay="0"/>
                                  </p:stCondLst>
                                  <p:childTnLst>
                                    <p:anim calcmode="lin" valueType="num">
                                      <p:cBhvr additive="base">
                                        <p:cTn id="77" dur="500"/>
                                        <p:tgtEl>
                                          <p:spTgt spid="100"/>
                                        </p:tgtEl>
                                        <p:attrNameLst>
                                          <p:attrName>ppt_x</p:attrName>
                                        </p:attrNameLst>
                                      </p:cBhvr>
                                      <p:tavLst>
                                        <p:tav tm="0">
                                          <p:val>
                                            <p:strVal val="ppt_x"/>
                                          </p:val>
                                        </p:tav>
                                        <p:tav tm="100000">
                                          <p:val>
                                            <p:strVal val="ppt_x"/>
                                          </p:val>
                                        </p:tav>
                                      </p:tavLst>
                                    </p:anim>
                                    <p:anim calcmode="lin" valueType="num">
                                      <p:cBhvr additive="base">
                                        <p:cTn id="78" dur="500"/>
                                        <p:tgtEl>
                                          <p:spTgt spid="100"/>
                                        </p:tgtEl>
                                        <p:attrNameLst>
                                          <p:attrName>ppt_y</p:attrName>
                                        </p:attrNameLst>
                                      </p:cBhvr>
                                      <p:tavLst>
                                        <p:tav tm="0">
                                          <p:val>
                                            <p:strVal val="ppt_y"/>
                                          </p:val>
                                        </p:tav>
                                        <p:tav tm="100000">
                                          <p:val>
                                            <p:strVal val="1+ppt_h/2"/>
                                          </p:val>
                                        </p:tav>
                                      </p:tavLst>
                                    </p:anim>
                                    <p:set>
                                      <p:cBhvr>
                                        <p:cTn id="79" dur="1" fill="hold">
                                          <p:stCondLst>
                                            <p:cond delay="499"/>
                                          </p:stCondLst>
                                        </p:cTn>
                                        <p:tgtEl>
                                          <p:spTgt spid="100"/>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61"/>
                                        </p:tgtEl>
                                        <p:attrNameLst>
                                          <p:attrName>ppt_x</p:attrName>
                                        </p:attrNameLst>
                                      </p:cBhvr>
                                      <p:tavLst>
                                        <p:tav tm="0">
                                          <p:val>
                                            <p:strVal val="ppt_x"/>
                                          </p:val>
                                        </p:tav>
                                        <p:tav tm="100000">
                                          <p:val>
                                            <p:strVal val="ppt_x"/>
                                          </p:val>
                                        </p:tav>
                                      </p:tavLst>
                                    </p:anim>
                                    <p:anim calcmode="lin" valueType="num">
                                      <p:cBhvr additive="base">
                                        <p:cTn id="82" dur="500"/>
                                        <p:tgtEl>
                                          <p:spTgt spid="61"/>
                                        </p:tgtEl>
                                        <p:attrNameLst>
                                          <p:attrName>ppt_y</p:attrName>
                                        </p:attrNameLst>
                                      </p:cBhvr>
                                      <p:tavLst>
                                        <p:tav tm="0">
                                          <p:val>
                                            <p:strVal val="ppt_y"/>
                                          </p:val>
                                        </p:tav>
                                        <p:tav tm="100000">
                                          <p:val>
                                            <p:strVal val="1+ppt_h/2"/>
                                          </p:val>
                                        </p:tav>
                                      </p:tavLst>
                                    </p:anim>
                                    <p:set>
                                      <p:cBhvr>
                                        <p:cTn id="83" dur="1" fill="hold">
                                          <p:stCondLst>
                                            <p:cond delay="499"/>
                                          </p:stCondLst>
                                        </p:cTn>
                                        <p:tgtEl>
                                          <p:spTgt spid="61"/>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additive="base">
                                        <p:cTn id="88" dur="500" fill="hold"/>
                                        <p:tgtEl>
                                          <p:spTgt spid="71"/>
                                        </p:tgtEl>
                                        <p:attrNameLst>
                                          <p:attrName>ppt_x</p:attrName>
                                        </p:attrNameLst>
                                      </p:cBhvr>
                                      <p:tavLst>
                                        <p:tav tm="0">
                                          <p:val>
                                            <p:strVal val="#ppt_x"/>
                                          </p:val>
                                        </p:tav>
                                        <p:tav tm="100000">
                                          <p:val>
                                            <p:strVal val="#ppt_x"/>
                                          </p:val>
                                        </p:tav>
                                      </p:tavLst>
                                    </p:anim>
                                    <p:anim calcmode="lin" valueType="num">
                                      <p:cBhvr additive="base">
                                        <p:cTn id="8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72"/>
                                        </p:tgtEl>
                                        <p:attrNameLst>
                                          <p:attrName>style.visibility</p:attrName>
                                        </p:attrNameLst>
                                      </p:cBhvr>
                                      <p:to>
                                        <p:strVal val="visible"/>
                                      </p:to>
                                    </p:set>
                                    <p:anim calcmode="lin" valueType="num">
                                      <p:cBhvr additive="base">
                                        <p:cTn id="94" dur="500" fill="hold"/>
                                        <p:tgtEl>
                                          <p:spTgt spid="72"/>
                                        </p:tgtEl>
                                        <p:attrNameLst>
                                          <p:attrName>ppt_x</p:attrName>
                                        </p:attrNameLst>
                                      </p:cBhvr>
                                      <p:tavLst>
                                        <p:tav tm="0">
                                          <p:val>
                                            <p:strVal val="#ppt_x"/>
                                          </p:val>
                                        </p:tav>
                                        <p:tav tm="100000">
                                          <p:val>
                                            <p:strVal val="#ppt_x"/>
                                          </p:val>
                                        </p:tav>
                                      </p:tavLst>
                                    </p:anim>
                                    <p:anim calcmode="lin" valueType="num">
                                      <p:cBhvr additive="base">
                                        <p:cTn id="95" dur="500" fill="hold"/>
                                        <p:tgtEl>
                                          <p:spTgt spid="72"/>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 calcmode="lin" valueType="num">
                                      <p:cBhvr additive="base">
                                        <p:cTn id="98" dur="500" fill="hold"/>
                                        <p:tgtEl>
                                          <p:spTgt spid="73"/>
                                        </p:tgtEl>
                                        <p:attrNameLst>
                                          <p:attrName>ppt_x</p:attrName>
                                        </p:attrNameLst>
                                      </p:cBhvr>
                                      <p:tavLst>
                                        <p:tav tm="0">
                                          <p:val>
                                            <p:strVal val="#ppt_x"/>
                                          </p:val>
                                        </p:tav>
                                        <p:tav tm="100000">
                                          <p:val>
                                            <p:strVal val="#ppt_x"/>
                                          </p:val>
                                        </p:tav>
                                      </p:tavLst>
                                    </p:anim>
                                    <p:anim calcmode="lin" valueType="num">
                                      <p:cBhvr additive="base">
                                        <p:cTn id="99" dur="500" fill="hold"/>
                                        <p:tgtEl>
                                          <p:spTgt spid="73"/>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additive="base">
                                        <p:cTn id="102" dur="500" fill="hold"/>
                                        <p:tgtEl>
                                          <p:spTgt spid="74"/>
                                        </p:tgtEl>
                                        <p:attrNameLst>
                                          <p:attrName>ppt_x</p:attrName>
                                        </p:attrNameLst>
                                      </p:cBhvr>
                                      <p:tavLst>
                                        <p:tav tm="0">
                                          <p:val>
                                            <p:strVal val="#ppt_x"/>
                                          </p:val>
                                        </p:tav>
                                        <p:tav tm="100000">
                                          <p:val>
                                            <p:strVal val="#ppt_x"/>
                                          </p:val>
                                        </p:tav>
                                      </p:tavLst>
                                    </p:anim>
                                    <p:anim calcmode="lin" valueType="num">
                                      <p:cBhvr additive="base">
                                        <p:cTn id="10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xit" presetSubtype="4" fill="hold" grpId="1" nodeType="clickEffect">
                                  <p:stCondLst>
                                    <p:cond delay="0"/>
                                  </p:stCondLst>
                                  <p:childTnLst>
                                    <p:anim calcmode="lin" valueType="num">
                                      <p:cBhvr additive="base">
                                        <p:cTn id="107" dur="500"/>
                                        <p:tgtEl>
                                          <p:spTgt spid="71"/>
                                        </p:tgtEl>
                                        <p:attrNameLst>
                                          <p:attrName>ppt_x</p:attrName>
                                        </p:attrNameLst>
                                      </p:cBhvr>
                                      <p:tavLst>
                                        <p:tav tm="0">
                                          <p:val>
                                            <p:strVal val="ppt_x"/>
                                          </p:val>
                                        </p:tav>
                                        <p:tav tm="100000">
                                          <p:val>
                                            <p:strVal val="ppt_x"/>
                                          </p:val>
                                        </p:tav>
                                      </p:tavLst>
                                    </p:anim>
                                    <p:anim calcmode="lin" valueType="num">
                                      <p:cBhvr additive="base">
                                        <p:cTn id="108" dur="500"/>
                                        <p:tgtEl>
                                          <p:spTgt spid="71"/>
                                        </p:tgtEl>
                                        <p:attrNameLst>
                                          <p:attrName>ppt_y</p:attrName>
                                        </p:attrNameLst>
                                      </p:cBhvr>
                                      <p:tavLst>
                                        <p:tav tm="0">
                                          <p:val>
                                            <p:strVal val="ppt_y"/>
                                          </p:val>
                                        </p:tav>
                                        <p:tav tm="100000">
                                          <p:val>
                                            <p:strVal val="1+ppt_h/2"/>
                                          </p:val>
                                        </p:tav>
                                      </p:tavLst>
                                    </p:anim>
                                    <p:set>
                                      <p:cBhvr>
                                        <p:cTn id="109" dur="1" fill="hold">
                                          <p:stCondLst>
                                            <p:cond delay="499"/>
                                          </p:stCondLst>
                                        </p:cTn>
                                        <p:tgtEl>
                                          <p:spTgt spid="71"/>
                                        </p:tgtEl>
                                        <p:attrNameLst>
                                          <p:attrName>style.visibility</p:attrName>
                                        </p:attrNameLst>
                                      </p:cBhvr>
                                      <p:to>
                                        <p:strVal val="hidden"/>
                                      </p:to>
                                    </p:set>
                                  </p:childTnLst>
                                </p:cTn>
                              </p:par>
                              <p:par>
                                <p:cTn id="110" presetID="2" presetClass="exit" presetSubtype="4" fill="hold" nodeType="withEffect">
                                  <p:stCondLst>
                                    <p:cond delay="0"/>
                                  </p:stCondLst>
                                  <p:childTnLst>
                                    <p:anim calcmode="lin" valueType="num">
                                      <p:cBhvr additive="base">
                                        <p:cTn id="111" dur="500"/>
                                        <p:tgtEl>
                                          <p:spTgt spid="68"/>
                                        </p:tgtEl>
                                        <p:attrNameLst>
                                          <p:attrName>ppt_x</p:attrName>
                                        </p:attrNameLst>
                                      </p:cBhvr>
                                      <p:tavLst>
                                        <p:tav tm="0">
                                          <p:val>
                                            <p:strVal val="ppt_x"/>
                                          </p:val>
                                        </p:tav>
                                        <p:tav tm="100000">
                                          <p:val>
                                            <p:strVal val="ppt_x"/>
                                          </p:val>
                                        </p:tav>
                                      </p:tavLst>
                                    </p:anim>
                                    <p:anim calcmode="lin" valueType="num">
                                      <p:cBhvr additive="base">
                                        <p:cTn id="112" dur="500"/>
                                        <p:tgtEl>
                                          <p:spTgt spid="68"/>
                                        </p:tgtEl>
                                        <p:attrNameLst>
                                          <p:attrName>ppt_y</p:attrName>
                                        </p:attrNameLst>
                                      </p:cBhvr>
                                      <p:tavLst>
                                        <p:tav tm="0">
                                          <p:val>
                                            <p:strVal val="ppt_y"/>
                                          </p:val>
                                        </p:tav>
                                        <p:tav tm="100000">
                                          <p:val>
                                            <p:strVal val="1+ppt_h/2"/>
                                          </p:val>
                                        </p:tav>
                                      </p:tavLst>
                                    </p:anim>
                                    <p:set>
                                      <p:cBhvr>
                                        <p:cTn id="113" dur="1" fill="hold">
                                          <p:stCondLst>
                                            <p:cond delay="499"/>
                                          </p:stCondLst>
                                        </p:cTn>
                                        <p:tgtEl>
                                          <p:spTgt spid="68"/>
                                        </p:tgtEl>
                                        <p:attrNameLst>
                                          <p:attrName>style.visibility</p:attrName>
                                        </p:attrNameLst>
                                      </p:cBhvr>
                                      <p:to>
                                        <p:strVal val="hidden"/>
                                      </p:to>
                                    </p:set>
                                  </p:childTnLst>
                                </p:cTn>
                              </p:par>
                              <p:par>
                                <p:cTn id="114" presetID="2" presetClass="exit" presetSubtype="4" fill="hold" grpId="1" nodeType="withEffect">
                                  <p:stCondLst>
                                    <p:cond delay="0"/>
                                  </p:stCondLst>
                                  <p:childTnLst>
                                    <p:anim calcmode="lin" valueType="num">
                                      <p:cBhvr additive="base">
                                        <p:cTn id="115" dur="500"/>
                                        <p:tgtEl>
                                          <p:spTgt spid="72"/>
                                        </p:tgtEl>
                                        <p:attrNameLst>
                                          <p:attrName>ppt_x</p:attrName>
                                        </p:attrNameLst>
                                      </p:cBhvr>
                                      <p:tavLst>
                                        <p:tav tm="0">
                                          <p:val>
                                            <p:strVal val="ppt_x"/>
                                          </p:val>
                                        </p:tav>
                                        <p:tav tm="100000">
                                          <p:val>
                                            <p:strVal val="ppt_x"/>
                                          </p:val>
                                        </p:tav>
                                      </p:tavLst>
                                    </p:anim>
                                    <p:anim calcmode="lin" valueType="num">
                                      <p:cBhvr additive="base">
                                        <p:cTn id="116" dur="500"/>
                                        <p:tgtEl>
                                          <p:spTgt spid="72"/>
                                        </p:tgtEl>
                                        <p:attrNameLst>
                                          <p:attrName>ppt_y</p:attrName>
                                        </p:attrNameLst>
                                      </p:cBhvr>
                                      <p:tavLst>
                                        <p:tav tm="0">
                                          <p:val>
                                            <p:strVal val="ppt_y"/>
                                          </p:val>
                                        </p:tav>
                                        <p:tav tm="100000">
                                          <p:val>
                                            <p:strVal val="1+ppt_h/2"/>
                                          </p:val>
                                        </p:tav>
                                      </p:tavLst>
                                    </p:anim>
                                    <p:set>
                                      <p:cBhvr>
                                        <p:cTn id="117" dur="1" fill="hold">
                                          <p:stCondLst>
                                            <p:cond delay="499"/>
                                          </p:stCondLst>
                                        </p:cTn>
                                        <p:tgtEl>
                                          <p:spTgt spid="72"/>
                                        </p:tgtEl>
                                        <p:attrNameLst>
                                          <p:attrName>style.visibility</p:attrName>
                                        </p:attrNameLst>
                                      </p:cBhvr>
                                      <p:to>
                                        <p:strVal val="hidden"/>
                                      </p:to>
                                    </p:set>
                                  </p:childTnLst>
                                </p:cTn>
                              </p:par>
                              <p:par>
                                <p:cTn id="118" presetID="2" presetClass="exit" presetSubtype="4" fill="hold" nodeType="withEffect">
                                  <p:stCondLst>
                                    <p:cond delay="0"/>
                                  </p:stCondLst>
                                  <p:childTnLst>
                                    <p:anim calcmode="lin" valueType="num">
                                      <p:cBhvr additive="base">
                                        <p:cTn id="119" dur="500"/>
                                        <p:tgtEl>
                                          <p:spTgt spid="73"/>
                                        </p:tgtEl>
                                        <p:attrNameLst>
                                          <p:attrName>ppt_x</p:attrName>
                                        </p:attrNameLst>
                                      </p:cBhvr>
                                      <p:tavLst>
                                        <p:tav tm="0">
                                          <p:val>
                                            <p:strVal val="ppt_x"/>
                                          </p:val>
                                        </p:tav>
                                        <p:tav tm="100000">
                                          <p:val>
                                            <p:strVal val="ppt_x"/>
                                          </p:val>
                                        </p:tav>
                                      </p:tavLst>
                                    </p:anim>
                                    <p:anim calcmode="lin" valueType="num">
                                      <p:cBhvr additive="base">
                                        <p:cTn id="120" dur="500"/>
                                        <p:tgtEl>
                                          <p:spTgt spid="73"/>
                                        </p:tgtEl>
                                        <p:attrNameLst>
                                          <p:attrName>ppt_y</p:attrName>
                                        </p:attrNameLst>
                                      </p:cBhvr>
                                      <p:tavLst>
                                        <p:tav tm="0">
                                          <p:val>
                                            <p:strVal val="ppt_y"/>
                                          </p:val>
                                        </p:tav>
                                        <p:tav tm="100000">
                                          <p:val>
                                            <p:strVal val="1+ppt_h/2"/>
                                          </p:val>
                                        </p:tav>
                                      </p:tavLst>
                                    </p:anim>
                                    <p:set>
                                      <p:cBhvr>
                                        <p:cTn id="121" dur="1" fill="hold">
                                          <p:stCondLst>
                                            <p:cond delay="499"/>
                                          </p:stCondLst>
                                        </p:cTn>
                                        <p:tgtEl>
                                          <p:spTgt spid="73"/>
                                        </p:tgtEl>
                                        <p:attrNameLst>
                                          <p:attrName>style.visibility</p:attrName>
                                        </p:attrNameLst>
                                      </p:cBhvr>
                                      <p:to>
                                        <p:strVal val="hidden"/>
                                      </p:to>
                                    </p:set>
                                  </p:childTnLst>
                                </p:cTn>
                              </p:par>
                              <p:par>
                                <p:cTn id="122" presetID="2" presetClass="exit" presetSubtype="4" fill="hold" nodeType="withEffect">
                                  <p:stCondLst>
                                    <p:cond delay="0"/>
                                  </p:stCondLst>
                                  <p:childTnLst>
                                    <p:anim calcmode="lin" valueType="num">
                                      <p:cBhvr additive="base">
                                        <p:cTn id="123" dur="500"/>
                                        <p:tgtEl>
                                          <p:spTgt spid="74"/>
                                        </p:tgtEl>
                                        <p:attrNameLst>
                                          <p:attrName>ppt_x</p:attrName>
                                        </p:attrNameLst>
                                      </p:cBhvr>
                                      <p:tavLst>
                                        <p:tav tm="0">
                                          <p:val>
                                            <p:strVal val="ppt_x"/>
                                          </p:val>
                                        </p:tav>
                                        <p:tav tm="100000">
                                          <p:val>
                                            <p:strVal val="ppt_x"/>
                                          </p:val>
                                        </p:tav>
                                      </p:tavLst>
                                    </p:anim>
                                    <p:anim calcmode="lin" valueType="num">
                                      <p:cBhvr additive="base">
                                        <p:cTn id="124" dur="500"/>
                                        <p:tgtEl>
                                          <p:spTgt spid="74"/>
                                        </p:tgtEl>
                                        <p:attrNameLst>
                                          <p:attrName>ppt_y</p:attrName>
                                        </p:attrNameLst>
                                      </p:cBhvr>
                                      <p:tavLst>
                                        <p:tav tm="0">
                                          <p:val>
                                            <p:strVal val="ppt_y"/>
                                          </p:val>
                                        </p:tav>
                                        <p:tav tm="100000">
                                          <p:val>
                                            <p:strVal val="1+ppt_h/2"/>
                                          </p:val>
                                        </p:tav>
                                      </p:tavLst>
                                    </p:anim>
                                    <p:set>
                                      <p:cBhvr>
                                        <p:cTn id="125" dur="1" fill="hold">
                                          <p:stCondLst>
                                            <p:cond delay="499"/>
                                          </p:stCondLst>
                                        </p:cTn>
                                        <p:tgtEl>
                                          <p:spTgt spid="74"/>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51" presetClass="entr" presetSubtype="0" fill="hold" grpId="0" nodeType="click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770" decel="100000"/>
                                        <p:tgtEl>
                                          <p:spTgt spid="75"/>
                                        </p:tgtEl>
                                      </p:cBhvr>
                                    </p:animEffect>
                                    <p:animScale>
                                      <p:cBhvr>
                                        <p:cTn id="131" dur="770" decel="100000"/>
                                        <p:tgtEl>
                                          <p:spTgt spid="75"/>
                                        </p:tgtEl>
                                      </p:cBhvr>
                                      <p:from x="10000" y="10000"/>
                                      <p:to x="200000" y="450000"/>
                                    </p:animScale>
                                    <p:animScale>
                                      <p:cBhvr>
                                        <p:cTn id="132" dur="1230" accel="100000" fill="hold">
                                          <p:stCondLst>
                                            <p:cond delay="770"/>
                                          </p:stCondLst>
                                        </p:cTn>
                                        <p:tgtEl>
                                          <p:spTgt spid="75"/>
                                        </p:tgtEl>
                                      </p:cBhvr>
                                      <p:from x="200000" y="450000"/>
                                      <p:to x="100000" y="100000"/>
                                    </p:animScale>
                                    <p:set>
                                      <p:cBhvr>
                                        <p:cTn id="133" dur="770" fill="hold"/>
                                        <p:tgtEl>
                                          <p:spTgt spid="75"/>
                                        </p:tgtEl>
                                        <p:attrNameLst>
                                          <p:attrName>ppt_x</p:attrName>
                                        </p:attrNameLst>
                                      </p:cBhvr>
                                      <p:to>
                                        <p:strVal val="(0.5)"/>
                                      </p:to>
                                    </p:set>
                                    <p:anim from="(0.5)" to="(#ppt_x)" calcmode="lin" valueType="num">
                                      <p:cBhvr>
                                        <p:cTn id="134" dur="1230" accel="100000" fill="hold">
                                          <p:stCondLst>
                                            <p:cond delay="770"/>
                                          </p:stCondLst>
                                        </p:cTn>
                                        <p:tgtEl>
                                          <p:spTgt spid="75"/>
                                        </p:tgtEl>
                                        <p:attrNameLst>
                                          <p:attrName>ppt_x</p:attrName>
                                        </p:attrNameLst>
                                      </p:cBhvr>
                                    </p:anim>
                                    <p:set>
                                      <p:cBhvr>
                                        <p:cTn id="135" dur="770" fill="hold"/>
                                        <p:tgtEl>
                                          <p:spTgt spid="75"/>
                                        </p:tgtEl>
                                        <p:attrNameLst>
                                          <p:attrName>ppt_y</p:attrName>
                                        </p:attrNameLst>
                                      </p:cBhvr>
                                      <p:to>
                                        <p:strVal val="(#ppt_y+0.4)"/>
                                      </p:to>
                                    </p:set>
                                    <p:anim from="(#ppt_y+0.4)" to="(#ppt_y)" calcmode="lin" valueType="num">
                                      <p:cBhvr>
                                        <p:cTn id="136" dur="1230" accel="100000" fill="hold">
                                          <p:stCondLst>
                                            <p:cond delay="770"/>
                                          </p:stCondLst>
                                        </p:cTn>
                                        <p:tgtEl>
                                          <p:spTgt spid="75"/>
                                        </p:tgtEl>
                                        <p:attrNameLst>
                                          <p:attrName>ppt_y</p:attrName>
                                        </p:attrNameLst>
                                      </p:cBhvr>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76"/>
                                        </p:tgtEl>
                                        <p:attrNameLst>
                                          <p:attrName>style.visibility</p:attrName>
                                        </p:attrNameLst>
                                      </p:cBhvr>
                                      <p:to>
                                        <p:strVal val="visible"/>
                                      </p:to>
                                    </p:set>
                                    <p:anim calcmode="lin" valueType="num">
                                      <p:cBhvr additive="base">
                                        <p:cTn id="141" dur="500" fill="hold"/>
                                        <p:tgtEl>
                                          <p:spTgt spid="76"/>
                                        </p:tgtEl>
                                        <p:attrNameLst>
                                          <p:attrName>ppt_x</p:attrName>
                                        </p:attrNameLst>
                                      </p:cBhvr>
                                      <p:tavLst>
                                        <p:tav tm="0">
                                          <p:val>
                                            <p:strVal val="#ppt_x"/>
                                          </p:val>
                                        </p:tav>
                                        <p:tav tm="100000">
                                          <p:val>
                                            <p:strVal val="#ppt_x"/>
                                          </p:val>
                                        </p:tav>
                                      </p:tavLst>
                                    </p:anim>
                                    <p:anim calcmode="lin" valueType="num">
                                      <p:cBhvr additive="base">
                                        <p:cTn id="14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 calcmode="lin" valueType="num">
                                      <p:cBhvr additive="base">
                                        <p:cTn id="147" dur="500" fill="hold"/>
                                        <p:tgtEl>
                                          <p:spTgt spid="78"/>
                                        </p:tgtEl>
                                        <p:attrNameLst>
                                          <p:attrName>ppt_x</p:attrName>
                                        </p:attrNameLst>
                                      </p:cBhvr>
                                      <p:tavLst>
                                        <p:tav tm="0">
                                          <p:val>
                                            <p:strVal val="#ppt_x"/>
                                          </p:val>
                                        </p:tav>
                                        <p:tav tm="100000">
                                          <p:val>
                                            <p:strVal val="#ppt_x"/>
                                          </p:val>
                                        </p:tav>
                                      </p:tavLst>
                                    </p:anim>
                                    <p:anim calcmode="lin" valueType="num">
                                      <p:cBhvr additive="base">
                                        <p:cTn id="14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51" presetClass="entr" presetSubtype="0" fill="hold" grpId="0" nodeType="clickEffect">
                                  <p:stCondLst>
                                    <p:cond delay="0"/>
                                  </p:stCondLst>
                                  <p:childTnLst>
                                    <p:set>
                                      <p:cBhvr>
                                        <p:cTn id="152" dur="1" fill="hold">
                                          <p:stCondLst>
                                            <p:cond delay="0"/>
                                          </p:stCondLst>
                                        </p:cTn>
                                        <p:tgtEl>
                                          <p:spTgt spid="81"/>
                                        </p:tgtEl>
                                        <p:attrNameLst>
                                          <p:attrName>style.visibility</p:attrName>
                                        </p:attrNameLst>
                                      </p:cBhvr>
                                      <p:to>
                                        <p:strVal val="visible"/>
                                      </p:to>
                                    </p:set>
                                    <p:animEffect transition="in" filter="fade">
                                      <p:cBhvr>
                                        <p:cTn id="153" dur="770" decel="100000"/>
                                        <p:tgtEl>
                                          <p:spTgt spid="81"/>
                                        </p:tgtEl>
                                      </p:cBhvr>
                                    </p:animEffect>
                                    <p:animScale>
                                      <p:cBhvr>
                                        <p:cTn id="154" dur="770" decel="100000"/>
                                        <p:tgtEl>
                                          <p:spTgt spid="81"/>
                                        </p:tgtEl>
                                      </p:cBhvr>
                                      <p:from x="10000" y="10000"/>
                                      <p:to x="200000" y="450000"/>
                                    </p:animScale>
                                    <p:animScale>
                                      <p:cBhvr>
                                        <p:cTn id="155" dur="1230" accel="100000" fill="hold">
                                          <p:stCondLst>
                                            <p:cond delay="770"/>
                                          </p:stCondLst>
                                        </p:cTn>
                                        <p:tgtEl>
                                          <p:spTgt spid="81"/>
                                        </p:tgtEl>
                                      </p:cBhvr>
                                      <p:from x="200000" y="450000"/>
                                      <p:to x="100000" y="100000"/>
                                    </p:animScale>
                                    <p:set>
                                      <p:cBhvr>
                                        <p:cTn id="156" dur="770" fill="hold"/>
                                        <p:tgtEl>
                                          <p:spTgt spid="81"/>
                                        </p:tgtEl>
                                        <p:attrNameLst>
                                          <p:attrName>ppt_x</p:attrName>
                                        </p:attrNameLst>
                                      </p:cBhvr>
                                      <p:to>
                                        <p:strVal val="(0.5)"/>
                                      </p:to>
                                    </p:set>
                                    <p:anim from="(0.5)" to="(#ppt_x)" calcmode="lin" valueType="num">
                                      <p:cBhvr>
                                        <p:cTn id="157" dur="1230" accel="100000" fill="hold">
                                          <p:stCondLst>
                                            <p:cond delay="770"/>
                                          </p:stCondLst>
                                        </p:cTn>
                                        <p:tgtEl>
                                          <p:spTgt spid="81"/>
                                        </p:tgtEl>
                                        <p:attrNameLst>
                                          <p:attrName>ppt_x</p:attrName>
                                        </p:attrNameLst>
                                      </p:cBhvr>
                                    </p:anim>
                                    <p:set>
                                      <p:cBhvr>
                                        <p:cTn id="158" dur="770" fill="hold"/>
                                        <p:tgtEl>
                                          <p:spTgt spid="81"/>
                                        </p:tgtEl>
                                        <p:attrNameLst>
                                          <p:attrName>ppt_y</p:attrName>
                                        </p:attrNameLst>
                                      </p:cBhvr>
                                      <p:to>
                                        <p:strVal val="(#ppt_y+0.4)"/>
                                      </p:to>
                                    </p:set>
                                    <p:anim from="(#ppt_y+0.4)" to="(#ppt_y)" calcmode="lin" valueType="num">
                                      <p:cBhvr>
                                        <p:cTn id="159" dur="1230" accel="100000" fill="hold">
                                          <p:stCondLst>
                                            <p:cond delay="770"/>
                                          </p:stCondLst>
                                        </p:cTn>
                                        <p:tgtEl>
                                          <p:spTgt spid="81"/>
                                        </p:tgtEl>
                                        <p:attrNameLst>
                                          <p:attrName>ppt_y</p:attrName>
                                        </p:attrNameLst>
                                      </p:cBhvr>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1" nodeType="clickEffect">
                                  <p:stCondLst>
                                    <p:cond delay="0"/>
                                  </p:stCondLst>
                                  <p:childTnLst>
                                    <p:set>
                                      <p:cBhvr>
                                        <p:cTn id="163" dur="1" fill="hold">
                                          <p:stCondLst>
                                            <p:cond delay="0"/>
                                          </p:stCondLst>
                                        </p:cTn>
                                        <p:tgtEl>
                                          <p:spTgt spid="81"/>
                                        </p:tgtEl>
                                        <p:attrNameLst>
                                          <p:attrName>style.visibility</p:attrName>
                                        </p:attrNameLst>
                                      </p:cBhvr>
                                      <p:to>
                                        <p:strVal val="visible"/>
                                      </p:to>
                                    </p:set>
                                    <p:anim calcmode="lin" valueType="num">
                                      <p:cBhvr additive="base">
                                        <p:cTn id="164" dur="500" fill="hold"/>
                                        <p:tgtEl>
                                          <p:spTgt spid="81"/>
                                        </p:tgtEl>
                                        <p:attrNameLst>
                                          <p:attrName>ppt_x</p:attrName>
                                        </p:attrNameLst>
                                      </p:cBhvr>
                                      <p:tavLst>
                                        <p:tav tm="0">
                                          <p:val>
                                            <p:strVal val="#ppt_x"/>
                                          </p:val>
                                        </p:tav>
                                        <p:tav tm="100000">
                                          <p:val>
                                            <p:strVal val="#ppt_x"/>
                                          </p:val>
                                        </p:tav>
                                      </p:tavLst>
                                    </p:anim>
                                    <p:anim calcmode="lin" valueType="num">
                                      <p:cBhvr additive="base">
                                        <p:cTn id="16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82"/>
                                        </p:tgtEl>
                                        <p:attrNameLst>
                                          <p:attrName>style.visibility</p:attrName>
                                        </p:attrNameLst>
                                      </p:cBhvr>
                                      <p:to>
                                        <p:strVal val="visible"/>
                                      </p:to>
                                    </p:set>
                                    <p:anim calcmode="lin" valueType="num">
                                      <p:cBhvr additive="base">
                                        <p:cTn id="170" dur="500" fill="hold"/>
                                        <p:tgtEl>
                                          <p:spTgt spid="82"/>
                                        </p:tgtEl>
                                        <p:attrNameLst>
                                          <p:attrName>ppt_x</p:attrName>
                                        </p:attrNameLst>
                                      </p:cBhvr>
                                      <p:tavLst>
                                        <p:tav tm="0">
                                          <p:val>
                                            <p:strVal val="#ppt_x"/>
                                          </p:val>
                                        </p:tav>
                                        <p:tav tm="100000">
                                          <p:val>
                                            <p:strVal val="#ppt_x"/>
                                          </p:val>
                                        </p:tav>
                                      </p:tavLst>
                                    </p:anim>
                                    <p:anim calcmode="lin" valueType="num">
                                      <p:cBhvr additive="base">
                                        <p:cTn id="171"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3" presetClass="entr" presetSubtype="16" fill="hold" nodeType="clickEffect">
                                  <p:stCondLst>
                                    <p:cond delay="0"/>
                                  </p:stCondLst>
                                  <p:childTnLst>
                                    <p:set>
                                      <p:cBhvr>
                                        <p:cTn id="175" dur="1" fill="hold">
                                          <p:stCondLst>
                                            <p:cond delay="0"/>
                                          </p:stCondLst>
                                        </p:cTn>
                                        <p:tgtEl>
                                          <p:spTgt spid="83"/>
                                        </p:tgtEl>
                                        <p:attrNameLst>
                                          <p:attrName>style.visibility</p:attrName>
                                        </p:attrNameLst>
                                      </p:cBhvr>
                                      <p:to>
                                        <p:strVal val="visible"/>
                                      </p:to>
                                    </p:set>
                                    <p:anim calcmode="lin" valueType="num">
                                      <p:cBhvr>
                                        <p:cTn id="176" dur="500" fill="hold"/>
                                        <p:tgtEl>
                                          <p:spTgt spid="83"/>
                                        </p:tgtEl>
                                        <p:attrNameLst>
                                          <p:attrName>ppt_w</p:attrName>
                                        </p:attrNameLst>
                                      </p:cBhvr>
                                      <p:tavLst>
                                        <p:tav tm="0">
                                          <p:val>
                                            <p:fltVal val="0"/>
                                          </p:val>
                                        </p:tav>
                                        <p:tav tm="100000">
                                          <p:val>
                                            <p:strVal val="#ppt_w"/>
                                          </p:val>
                                        </p:tav>
                                      </p:tavLst>
                                    </p:anim>
                                    <p:anim calcmode="lin" valueType="num">
                                      <p:cBhvr>
                                        <p:cTn id="177"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23" presetClass="exit" presetSubtype="32" fill="hold" nodeType="clickEffect">
                                  <p:stCondLst>
                                    <p:cond delay="0"/>
                                  </p:stCondLst>
                                  <p:childTnLst>
                                    <p:anim calcmode="lin" valueType="num">
                                      <p:cBhvr>
                                        <p:cTn id="181" dur="500"/>
                                        <p:tgtEl>
                                          <p:spTgt spid="83"/>
                                        </p:tgtEl>
                                        <p:attrNameLst>
                                          <p:attrName>ppt_w</p:attrName>
                                        </p:attrNameLst>
                                      </p:cBhvr>
                                      <p:tavLst>
                                        <p:tav tm="0">
                                          <p:val>
                                            <p:strVal val="ppt_w"/>
                                          </p:val>
                                        </p:tav>
                                        <p:tav tm="100000">
                                          <p:val>
                                            <p:fltVal val="0"/>
                                          </p:val>
                                        </p:tav>
                                      </p:tavLst>
                                    </p:anim>
                                    <p:anim calcmode="lin" valueType="num">
                                      <p:cBhvr>
                                        <p:cTn id="182" dur="500"/>
                                        <p:tgtEl>
                                          <p:spTgt spid="83"/>
                                        </p:tgtEl>
                                        <p:attrNameLst>
                                          <p:attrName>ppt_h</p:attrName>
                                        </p:attrNameLst>
                                      </p:cBhvr>
                                      <p:tavLst>
                                        <p:tav tm="0">
                                          <p:val>
                                            <p:strVal val="ppt_h"/>
                                          </p:val>
                                        </p:tav>
                                        <p:tav tm="100000">
                                          <p:val>
                                            <p:fltVal val="0"/>
                                          </p:val>
                                        </p:tav>
                                      </p:tavLst>
                                    </p:anim>
                                    <p:set>
                                      <p:cBhvr>
                                        <p:cTn id="183"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0" grpId="0"/>
      <p:bldP spid="61" grpId="0"/>
      <p:bldP spid="63" grpId="0"/>
      <p:bldP spid="64" grpId="0"/>
      <p:bldP spid="65" grpId="0"/>
      <p:bldP spid="102" grpId="2"/>
      <p:bldP spid="100" grpId="1"/>
      <p:bldP spid="61" grpId="1"/>
      <p:bldP spid="71" grpId="0"/>
      <p:bldP spid="72" grpId="0"/>
      <p:bldP spid="71" grpId="1"/>
      <p:bldP spid="72" grpId="1"/>
      <p:bldP spid="75" grpId="0"/>
      <p:bldP spid="78" grpId="0"/>
      <p:bldP spid="81" grpId="0"/>
      <p:bldP spid="8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175" y="140335"/>
            <a:ext cx="1081659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Backpropagation (Ceritanya Loss Function Tadi Masih Jauh Dari Yang Diharapkan)</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636270" y="3069590"/>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Oval 11"/>
          <p:cNvSpPr/>
          <p:nvPr/>
        </p:nvSpPr>
        <p:spPr>
          <a:xfrm>
            <a:off x="3041650" y="229171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Oval 12"/>
          <p:cNvSpPr/>
          <p:nvPr/>
        </p:nvSpPr>
        <p:spPr>
          <a:xfrm>
            <a:off x="3041650" y="3778250"/>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3041650" y="526478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Oval 14"/>
          <p:cNvSpPr/>
          <p:nvPr/>
        </p:nvSpPr>
        <p:spPr>
          <a:xfrm>
            <a:off x="5561330" y="3778250"/>
            <a:ext cx="504825" cy="466090"/>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636270" y="4435475"/>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8" name="Straight Connector 17"/>
          <p:cNvCxnSpPr>
            <a:stCxn id="10" idx="6"/>
            <a:endCxn id="12" idx="2"/>
          </p:cNvCxnSpPr>
          <p:nvPr/>
        </p:nvCxnSpPr>
        <p:spPr>
          <a:xfrm flipV="1">
            <a:off x="1141095" y="2524760"/>
            <a:ext cx="1900555" cy="77787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cxnSp>
        <p:nvCxnSpPr>
          <p:cNvPr id="19" name="Straight Connector 18"/>
          <p:cNvCxnSpPr>
            <a:stCxn id="10" idx="6"/>
            <a:endCxn id="13" idx="2"/>
          </p:cNvCxnSpPr>
          <p:nvPr/>
        </p:nvCxnSpPr>
        <p:spPr>
          <a:xfrm>
            <a:off x="1141095" y="3302635"/>
            <a:ext cx="1900555" cy="70866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cxnSp>
        <p:nvCxnSpPr>
          <p:cNvPr id="20" name="Straight Connector 19"/>
          <p:cNvCxnSpPr>
            <a:stCxn id="10" idx="6"/>
            <a:endCxn id="14" idx="2"/>
          </p:cNvCxnSpPr>
          <p:nvPr/>
        </p:nvCxnSpPr>
        <p:spPr>
          <a:xfrm>
            <a:off x="1141095" y="3302635"/>
            <a:ext cx="1900555" cy="219519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1" name="Straight Connector 20"/>
          <p:cNvCxnSpPr>
            <a:stCxn id="16" idx="6"/>
            <a:endCxn id="12" idx="2"/>
          </p:cNvCxnSpPr>
          <p:nvPr/>
        </p:nvCxnSpPr>
        <p:spPr>
          <a:xfrm flipV="1">
            <a:off x="1141095" y="2524760"/>
            <a:ext cx="1900555" cy="2143760"/>
          </a:xfrm>
          <a:prstGeom prst="line">
            <a:avLst/>
          </a:prstGeom>
          <a:ln>
            <a:solidFill>
              <a:srgbClr val="00B050"/>
            </a:solidFill>
          </a:ln>
        </p:spPr>
        <p:style>
          <a:lnRef idx="2">
            <a:schemeClr val="accent1"/>
          </a:lnRef>
          <a:fillRef idx="0">
            <a:srgbClr val="FFFFFF"/>
          </a:fillRef>
          <a:effectRef idx="0">
            <a:srgbClr val="FFFFFF"/>
          </a:effectRef>
          <a:fontRef idx="minor">
            <a:schemeClr val="tx1"/>
          </a:fontRef>
        </p:style>
      </p:cxnSp>
      <p:cxnSp>
        <p:nvCxnSpPr>
          <p:cNvPr id="22" name="Straight Connector 21"/>
          <p:cNvCxnSpPr>
            <a:stCxn id="16" idx="6"/>
            <a:endCxn id="13" idx="2"/>
          </p:cNvCxnSpPr>
          <p:nvPr/>
        </p:nvCxnSpPr>
        <p:spPr>
          <a:xfrm flipV="1">
            <a:off x="1141095" y="4011295"/>
            <a:ext cx="1900555" cy="657225"/>
          </a:xfrm>
          <a:prstGeom prst="line">
            <a:avLst/>
          </a:prstGeom>
          <a:ln>
            <a:solidFill>
              <a:srgbClr val="24E1E8"/>
            </a:solidFill>
          </a:ln>
        </p:spPr>
        <p:style>
          <a:lnRef idx="2">
            <a:schemeClr val="accent1"/>
          </a:lnRef>
          <a:fillRef idx="0">
            <a:srgbClr val="FFFFFF"/>
          </a:fillRef>
          <a:effectRef idx="0">
            <a:srgbClr val="FFFFFF"/>
          </a:effectRef>
          <a:fontRef idx="minor">
            <a:schemeClr val="tx1"/>
          </a:fontRef>
        </p:style>
      </p:cxnSp>
      <p:cxnSp>
        <p:nvCxnSpPr>
          <p:cNvPr id="23" name="Straight Connector 22"/>
          <p:cNvCxnSpPr>
            <a:stCxn id="16" idx="6"/>
            <a:endCxn id="14" idx="2"/>
          </p:cNvCxnSpPr>
          <p:nvPr/>
        </p:nvCxnSpPr>
        <p:spPr>
          <a:xfrm>
            <a:off x="1141095" y="4668520"/>
            <a:ext cx="1900555" cy="829310"/>
          </a:xfrm>
          <a:prstGeom prst="line">
            <a:avLst/>
          </a:prstGeom>
          <a:ln>
            <a:solidFill>
              <a:srgbClr val="F33BE4"/>
            </a:solidFill>
          </a:ln>
        </p:spPr>
        <p:style>
          <a:lnRef idx="2">
            <a:schemeClr val="accent1"/>
          </a:lnRef>
          <a:fillRef idx="0">
            <a:srgbClr val="FFFFFF"/>
          </a:fillRef>
          <a:effectRef idx="0">
            <a:srgbClr val="FFFFFF"/>
          </a:effectRef>
          <a:fontRef idx="minor">
            <a:schemeClr val="tx1"/>
          </a:fontRef>
        </p:style>
      </p:cxnSp>
      <p:cxnSp>
        <p:nvCxnSpPr>
          <p:cNvPr id="24" name="Straight Connector 23"/>
          <p:cNvCxnSpPr>
            <a:stCxn id="12" idx="6"/>
            <a:endCxn id="15" idx="2"/>
          </p:cNvCxnSpPr>
          <p:nvPr/>
        </p:nvCxnSpPr>
        <p:spPr>
          <a:xfrm>
            <a:off x="3546475" y="2524760"/>
            <a:ext cx="2014855" cy="148653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6" name="Straight Connector 25"/>
          <p:cNvCxnSpPr>
            <a:stCxn id="14" idx="6"/>
            <a:endCxn id="15" idx="2"/>
          </p:cNvCxnSpPr>
          <p:nvPr/>
        </p:nvCxnSpPr>
        <p:spPr>
          <a:xfrm flipV="1">
            <a:off x="3546475" y="4011295"/>
            <a:ext cx="2014855" cy="148653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cxnSp>
        <p:nvCxnSpPr>
          <p:cNvPr id="28" name="Straight Connector 27"/>
          <p:cNvCxnSpPr>
            <a:stCxn id="13" idx="6"/>
            <a:endCxn id="15" idx="2"/>
          </p:cNvCxnSpPr>
          <p:nvPr/>
        </p:nvCxnSpPr>
        <p:spPr>
          <a:xfrm>
            <a:off x="3546475" y="4011295"/>
            <a:ext cx="2014855" cy="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sp>
        <p:nvSpPr>
          <p:cNvPr id="29" name="Oval 28"/>
          <p:cNvSpPr/>
          <p:nvPr/>
        </p:nvSpPr>
        <p:spPr>
          <a:xfrm>
            <a:off x="2374900" y="5941695"/>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 name="Oval 30"/>
          <p:cNvSpPr/>
          <p:nvPr/>
        </p:nvSpPr>
        <p:spPr>
          <a:xfrm>
            <a:off x="6426200" y="339598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Oval 31"/>
          <p:cNvSpPr/>
          <p:nvPr/>
        </p:nvSpPr>
        <p:spPr>
          <a:xfrm>
            <a:off x="3693160" y="336423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33" name="Straight Connector 32"/>
          <p:cNvCxnSpPr>
            <a:stCxn id="12" idx="1"/>
          </p:cNvCxnSpPr>
          <p:nvPr/>
        </p:nvCxnSpPr>
        <p:spPr>
          <a:xfrm flipH="1" flipV="1">
            <a:off x="2555240" y="1954530"/>
            <a:ext cx="560070" cy="4051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14" idx="3"/>
            <a:endCxn id="29" idx="6"/>
          </p:cNvCxnSpPr>
          <p:nvPr/>
        </p:nvCxnSpPr>
        <p:spPr>
          <a:xfrm flipH="1">
            <a:off x="2555875" y="5662930"/>
            <a:ext cx="559435" cy="3644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5" name="Straight Connector 34"/>
          <p:cNvCxnSpPr>
            <a:stCxn id="13" idx="7"/>
            <a:endCxn id="32" idx="3"/>
          </p:cNvCxnSpPr>
          <p:nvPr/>
        </p:nvCxnSpPr>
        <p:spPr>
          <a:xfrm flipV="1">
            <a:off x="3472815" y="3510280"/>
            <a:ext cx="247015" cy="3359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15" idx="7"/>
            <a:endCxn id="31" idx="3"/>
          </p:cNvCxnSpPr>
          <p:nvPr/>
        </p:nvCxnSpPr>
        <p:spPr>
          <a:xfrm flipV="1">
            <a:off x="5992495" y="3542030"/>
            <a:ext cx="460375" cy="30416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678815" y="3567430"/>
            <a:ext cx="463550" cy="368300"/>
          </a:xfrm>
          <a:prstGeom prst="rect">
            <a:avLst/>
          </a:prstGeom>
          <a:noFill/>
        </p:spPr>
        <p:txBody>
          <a:bodyPr wrap="square" rtlCol="0">
            <a:spAutoFit/>
          </a:bodyPr>
          <a:p>
            <a:r>
              <a:rPr lang="en-US"/>
              <a:t>X1</a:t>
            </a:r>
            <a:endParaRPr lang="en-US"/>
          </a:p>
        </p:txBody>
      </p:sp>
      <p:sp>
        <p:nvSpPr>
          <p:cNvPr id="38" name="Text Box 37"/>
          <p:cNvSpPr txBox="1"/>
          <p:nvPr/>
        </p:nvSpPr>
        <p:spPr>
          <a:xfrm>
            <a:off x="677545" y="4928870"/>
            <a:ext cx="463550" cy="368300"/>
          </a:xfrm>
          <a:prstGeom prst="rect">
            <a:avLst/>
          </a:prstGeom>
          <a:noFill/>
        </p:spPr>
        <p:txBody>
          <a:bodyPr wrap="square" rtlCol="0">
            <a:spAutoFit/>
          </a:bodyPr>
          <a:p>
            <a:r>
              <a:rPr lang="en-US"/>
              <a:t>X2</a:t>
            </a:r>
            <a:endParaRPr lang="en-US"/>
          </a:p>
        </p:txBody>
      </p:sp>
      <p:sp>
        <p:nvSpPr>
          <p:cNvPr id="39" name="Text Box 38"/>
          <p:cNvSpPr txBox="1"/>
          <p:nvPr/>
        </p:nvSpPr>
        <p:spPr>
          <a:xfrm>
            <a:off x="3062605" y="2780030"/>
            <a:ext cx="463550" cy="368300"/>
          </a:xfrm>
          <a:prstGeom prst="rect">
            <a:avLst/>
          </a:prstGeom>
          <a:noFill/>
        </p:spPr>
        <p:txBody>
          <a:bodyPr wrap="square" rtlCol="0">
            <a:spAutoFit/>
          </a:bodyPr>
          <a:p>
            <a:r>
              <a:rPr lang="en-US"/>
              <a:t>X3</a:t>
            </a:r>
            <a:endParaRPr lang="en-US"/>
          </a:p>
        </p:txBody>
      </p:sp>
      <p:sp>
        <p:nvSpPr>
          <p:cNvPr id="40" name="Text Box 39"/>
          <p:cNvSpPr txBox="1"/>
          <p:nvPr/>
        </p:nvSpPr>
        <p:spPr>
          <a:xfrm>
            <a:off x="3046730" y="4304030"/>
            <a:ext cx="463550" cy="368300"/>
          </a:xfrm>
          <a:prstGeom prst="rect">
            <a:avLst/>
          </a:prstGeom>
          <a:noFill/>
        </p:spPr>
        <p:txBody>
          <a:bodyPr wrap="square" rtlCol="0">
            <a:spAutoFit/>
          </a:bodyPr>
          <a:p>
            <a:r>
              <a:rPr lang="en-US"/>
              <a:t>X4</a:t>
            </a:r>
            <a:endParaRPr lang="en-US"/>
          </a:p>
        </p:txBody>
      </p:sp>
      <p:sp>
        <p:nvSpPr>
          <p:cNvPr id="41" name="Text Box 40"/>
          <p:cNvSpPr txBox="1"/>
          <p:nvPr/>
        </p:nvSpPr>
        <p:spPr>
          <a:xfrm>
            <a:off x="3062605" y="5789930"/>
            <a:ext cx="463550" cy="368300"/>
          </a:xfrm>
          <a:prstGeom prst="rect">
            <a:avLst/>
          </a:prstGeom>
          <a:noFill/>
        </p:spPr>
        <p:txBody>
          <a:bodyPr wrap="square" rtlCol="0">
            <a:spAutoFit/>
          </a:bodyPr>
          <a:p>
            <a:r>
              <a:rPr lang="en-US"/>
              <a:t>X5</a:t>
            </a:r>
            <a:endParaRPr lang="en-US"/>
          </a:p>
        </p:txBody>
      </p:sp>
      <p:sp>
        <p:nvSpPr>
          <p:cNvPr id="42" name="Text Box 41"/>
          <p:cNvSpPr txBox="1"/>
          <p:nvPr/>
        </p:nvSpPr>
        <p:spPr>
          <a:xfrm>
            <a:off x="5588000" y="4300220"/>
            <a:ext cx="463550" cy="368300"/>
          </a:xfrm>
          <a:prstGeom prst="rect">
            <a:avLst/>
          </a:prstGeom>
          <a:noFill/>
        </p:spPr>
        <p:txBody>
          <a:bodyPr wrap="square" rtlCol="0">
            <a:spAutoFit/>
          </a:bodyPr>
          <a:p>
            <a:r>
              <a:rPr lang="en-US"/>
              <a:t>X6</a:t>
            </a:r>
            <a:endParaRPr lang="en-US"/>
          </a:p>
        </p:txBody>
      </p:sp>
      <p:sp>
        <p:nvSpPr>
          <p:cNvPr id="44" name="Text Box 43"/>
          <p:cNvSpPr txBox="1"/>
          <p:nvPr/>
        </p:nvSpPr>
        <p:spPr>
          <a:xfrm>
            <a:off x="3864610" y="3264535"/>
            <a:ext cx="463550" cy="368300"/>
          </a:xfrm>
          <a:prstGeom prst="rect">
            <a:avLst/>
          </a:prstGeom>
          <a:noFill/>
        </p:spPr>
        <p:txBody>
          <a:bodyPr wrap="square" rtlCol="0">
            <a:spAutoFit/>
          </a:bodyPr>
          <a:p>
            <a:r>
              <a:rPr lang="en-US"/>
              <a:t>B2</a:t>
            </a:r>
            <a:endParaRPr lang="en-US"/>
          </a:p>
        </p:txBody>
      </p:sp>
      <p:sp>
        <p:nvSpPr>
          <p:cNvPr id="45" name="Text Box 44"/>
          <p:cNvSpPr txBox="1"/>
          <p:nvPr/>
        </p:nvSpPr>
        <p:spPr>
          <a:xfrm>
            <a:off x="2233295" y="6192520"/>
            <a:ext cx="463550" cy="368300"/>
          </a:xfrm>
          <a:prstGeom prst="rect">
            <a:avLst/>
          </a:prstGeom>
          <a:noFill/>
        </p:spPr>
        <p:txBody>
          <a:bodyPr wrap="square" rtlCol="0">
            <a:spAutoFit/>
          </a:bodyPr>
          <a:p>
            <a:r>
              <a:rPr lang="en-US"/>
              <a:t>B3</a:t>
            </a:r>
            <a:endParaRPr lang="en-US"/>
          </a:p>
        </p:txBody>
      </p:sp>
      <p:sp>
        <p:nvSpPr>
          <p:cNvPr id="48" name="Text Box 47"/>
          <p:cNvSpPr txBox="1"/>
          <p:nvPr/>
        </p:nvSpPr>
        <p:spPr>
          <a:xfrm>
            <a:off x="2246630" y="2334895"/>
            <a:ext cx="558800" cy="368300"/>
          </a:xfrm>
          <a:prstGeom prst="rect">
            <a:avLst/>
          </a:prstGeom>
          <a:noFill/>
        </p:spPr>
        <p:txBody>
          <a:bodyPr wrap="square" rtlCol="0">
            <a:spAutoFit/>
          </a:bodyPr>
          <a:p>
            <a:r>
              <a:rPr lang="en-US">
                <a:solidFill>
                  <a:schemeClr val="accent1">
                    <a:lumMod val="50000"/>
                  </a:schemeClr>
                </a:solidFill>
              </a:rPr>
              <a:t>W1</a:t>
            </a:r>
            <a:endParaRPr lang="en-US">
              <a:solidFill>
                <a:schemeClr val="accent1">
                  <a:lumMod val="50000"/>
                </a:schemeClr>
              </a:solidFill>
            </a:endParaRPr>
          </a:p>
        </p:txBody>
      </p:sp>
      <p:sp>
        <p:nvSpPr>
          <p:cNvPr id="49" name="Text Box 48"/>
          <p:cNvSpPr txBox="1"/>
          <p:nvPr/>
        </p:nvSpPr>
        <p:spPr>
          <a:xfrm>
            <a:off x="2555240" y="3520440"/>
            <a:ext cx="560070" cy="368300"/>
          </a:xfrm>
          <a:prstGeom prst="rect">
            <a:avLst/>
          </a:prstGeom>
          <a:noFill/>
        </p:spPr>
        <p:txBody>
          <a:bodyPr wrap="square" rtlCol="0">
            <a:spAutoFit/>
          </a:bodyPr>
          <a:p>
            <a:r>
              <a:rPr lang="en-US">
                <a:solidFill>
                  <a:srgbClr val="FFC000"/>
                </a:solidFill>
              </a:rPr>
              <a:t>W2</a:t>
            </a:r>
            <a:endParaRPr lang="en-US">
              <a:solidFill>
                <a:srgbClr val="FFC000"/>
              </a:solidFill>
            </a:endParaRPr>
          </a:p>
        </p:txBody>
      </p:sp>
      <p:sp>
        <p:nvSpPr>
          <p:cNvPr id="50" name="Text Box 49"/>
          <p:cNvSpPr txBox="1"/>
          <p:nvPr/>
        </p:nvSpPr>
        <p:spPr>
          <a:xfrm>
            <a:off x="2696845" y="4832350"/>
            <a:ext cx="577215" cy="368300"/>
          </a:xfrm>
          <a:prstGeom prst="rect">
            <a:avLst/>
          </a:prstGeom>
          <a:noFill/>
        </p:spPr>
        <p:txBody>
          <a:bodyPr wrap="square" rtlCol="0">
            <a:spAutoFit/>
          </a:bodyPr>
          <a:p>
            <a:r>
              <a:rPr lang="en-US">
                <a:solidFill>
                  <a:srgbClr val="FF0000"/>
                </a:solidFill>
              </a:rPr>
              <a:t>W3</a:t>
            </a:r>
            <a:endParaRPr lang="en-US">
              <a:solidFill>
                <a:srgbClr val="FF0000"/>
              </a:solidFill>
            </a:endParaRPr>
          </a:p>
        </p:txBody>
      </p:sp>
      <p:sp>
        <p:nvSpPr>
          <p:cNvPr id="51" name="Text Box 50"/>
          <p:cNvSpPr txBox="1"/>
          <p:nvPr/>
        </p:nvSpPr>
        <p:spPr>
          <a:xfrm>
            <a:off x="1880235" y="3048635"/>
            <a:ext cx="577215" cy="368300"/>
          </a:xfrm>
          <a:prstGeom prst="rect">
            <a:avLst/>
          </a:prstGeom>
          <a:noFill/>
        </p:spPr>
        <p:txBody>
          <a:bodyPr wrap="square" rtlCol="0">
            <a:spAutoFit/>
          </a:bodyPr>
          <a:p>
            <a:r>
              <a:rPr lang="en-US">
                <a:solidFill>
                  <a:srgbClr val="00B050"/>
                </a:solidFill>
              </a:rPr>
              <a:t>W4</a:t>
            </a:r>
            <a:endParaRPr lang="en-US">
              <a:solidFill>
                <a:srgbClr val="00B050"/>
              </a:solidFill>
            </a:endParaRPr>
          </a:p>
        </p:txBody>
      </p:sp>
      <p:sp>
        <p:nvSpPr>
          <p:cNvPr id="52" name="Text Box 51"/>
          <p:cNvSpPr txBox="1"/>
          <p:nvPr/>
        </p:nvSpPr>
        <p:spPr>
          <a:xfrm>
            <a:off x="2044700" y="3902075"/>
            <a:ext cx="577215" cy="368300"/>
          </a:xfrm>
          <a:prstGeom prst="rect">
            <a:avLst/>
          </a:prstGeom>
          <a:noFill/>
        </p:spPr>
        <p:txBody>
          <a:bodyPr wrap="square" rtlCol="0">
            <a:spAutoFit/>
          </a:bodyPr>
          <a:p>
            <a:r>
              <a:rPr lang="en-US">
                <a:solidFill>
                  <a:srgbClr val="24E1E8"/>
                </a:solidFill>
              </a:rPr>
              <a:t>W5</a:t>
            </a:r>
            <a:endParaRPr lang="en-US">
              <a:solidFill>
                <a:srgbClr val="24E1E8"/>
              </a:solidFill>
            </a:endParaRPr>
          </a:p>
        </p:txBody>
      </p:sp>
      <p:sp>
        <p:nvSpPr>
          <p:cNvPr id="53" name="Text Box 52"/>
          <p:cNvSpPr txBox="1"/>
          <p:nvPr/>
        </p:nvSpPr>
        <p:spPr>
          <a:xfrm>
            <a:off x="1880235" y="5129530"/>
            <a:ext cx="577215" cy="368300"/>
          </a:xfrm>
          <a:prstGeom prst="rect">
            <a:avLst/>
          </a:prstGeom>
          <a:noFill/>
        </p:spPr>
        <p:txBody>
          <a:bodyPr wrap="square" rtlCol="0">
            <a:spAutoFit/>
          </a:bodyPr>
          <a:p>
            <a:r>
              <a:rPr lang="en-US">
                <a:solidFill>
                  <a:srgbClr val="F33BE4"/>
                </a:solidFill>
              </a:rPr>
              <a:t>W6</a:t>
            </a:r>
            <a:endParaRPr lang="en-US">
              <a:solidFill>
                <a:srgbClr val="F33BE4"/>
              </a:solidFill>
            </a:endParaRPr>
          </a:p>
        </p:txBody>
      </p:sp>
      <p:sp>
        <p:nvSpPr>
          <p:cNvPr id="54" name="Text Box 53"/>
          <p:cNvSpPr txBox="1"/>
          <p:nvPr/>
        </p:nvSpPr>
        <p:spPr>
          <a:xfrm>
            <a:off x="5031740" y="3395980"/>
            <a:ext cx="577215" cy="368300"/>
          </a:xfrm>
          <a:prstGeom prst="rect">
            <a:avLst/>
          </a:prstGeom>
          <a:noFill/>
        </p:spPr>
        <p:txBody>
          <a:bodyPr wrap="square" rtlCol="0">
            <a:spAutoFit/>
          </a:bodyPr>
          <a:p>
            <a:r>
              <a:rPr lang="en-US">
                <a:solidFill>
                  <a:srgbClr val="FF0000"/>
                </a:solidFill>
              </a:rPr>
              <a:t>W7</a:t>
            </a:r>
            <a:endParaRPr lang="en-US">
              <a:solidFill>
                <a:srgbClr val="FF0000"/>
              </a:solidFill>
            </a:endParaRPr>
          </a:p>
        </p:txBody>
      </p:sp>
      <p:sp>
        <p:nvSpPr>
          <p:cNvPr id="55" name="Text Box 54"/>
          <p:cNvSpPr txBox="1"/>
          <p:nvPr/>
        </p:nvSpPr>
        <p:spPr>
          <a:xfrm>
            <a:off x="3874135" y="4011295"/>
            <a:ext cx="577215" cy="368300"/>
          </a:xfrm>
          <a:prstGeom prst="rect">
            <a:avLst/>
          </a:prstGeom>
          <a:noFill/>
        </p:spPr>
        <p:txBody>
          <a:bodyPr wrap="square" rtlCol="0">
            <a:spAutoFit/>
          </a:bodyPr>
          <a:p>
            <a:r>
              <a:rPr lang="en-US">
                <a:solidFill>
                  <a:srgbClr val="FFC000"/>
                </a:solidFill>
              </a:rPr>
              <a:t>W8</a:t>
            </a:r>
            <a:endParaRPr lang="en-US">
              <a:solidFill>
                <a:srgbClr val="FFC000"/>
              </a:solidFill>
            </a:endParaRPr>
          </a:p>
        </p:txBody>
      </p:sp>
      <p:sp>
        <p:nvSpPr>
          <p:cNvPr id="56" name="Text Box 55"/>
          <p:cNvSpPr txBox="1"/>
          <p:nvPr/>
        </p:nvSpPr>
        <p:spPr>
          <a:xfrm>
            <a:off x="4890770" y="4416425"/>
            <a:ext cx="577215" cy="368300"/>
          </a:xfrm>
          <a:prstGeom prst="rect">
            <a:avLst/>
          </a:prstGeom>
          <a:noFill/>
        </p:spPr>
        <p:txBody>
          <a:bodyPr wrap="square" rtlCol="0">
            <a:spAutoFit/>
          </a:bodyPr>
          <a:p>
            <a:r>
              <a:rPr lang="en-US">
                <a:solidFill>
                  <a:schemeClr val="accent1">
                    <a:lumMod val="50000"/>
                  </a:schemeClr>
                </a:solidFill>
              </a:rPr>
              <a:t>W9</a:t>
            </a:r>
            <a:endParaRPr lang="en-US">
              <a:solidFill>
                <a:schemeClr val="accent1">
                  <a:lumMod val="50000"/>
                </a:schemeClr>
              </a:solidFill>
            </a:endParaRPr>
          </a:p>
        </p:txBody>
      </p:sp>
      <p:sp>
        <p:nvSpPr>
          <p:cNvPr id="63" name="Text Box 62"/>
          <p:cNvSpPr txBox="1"/>
          <p:nvPr/>
        </p:nvSpPr>
        <p:spPr>
          <a:xfrm>
            <a:off x="3051175" y="238823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0,76..</a:t>
            </a:r>
            <a:endParaRPr lang="en-US" sz="1200" b="1">
              <a:solidFill>
                <a:schemeClr val="bg1"/>
              </a:solidFill>
              <a:latin typeface="Times New Roman" panose="02020603050405020304" charset="0"/>
              <a:ea typeface="SimSun" panose="02010600030101010101" pitchFamily="2" charset="-122"/>
            </a:endParaRPr>
          </a:p>
        </p:txBody>
      </p:sp>
      <p:sp>
        <p:nvSpPr>
          <p:cNvPr id="64" name="Text Box 63"/>
          <p:cNvSpPr txBox="1"/>
          <p:nvPr/>
        </p:nvSpPr>
        <p:spPr>
          <a:xfrm>
            <a:off x="3056255" y="3874770"/>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0,80..</a:t>
            </a:r>
            <a:endParaRPr lang="en-US" sz="1200" b="1">
              <a:solidFill>
                <a:schemeClr val="bg1"/>
              </a:solidFill>
              <a:latin typeface="Times New Roman" panose="02020603050405020304" charset="0"/>
              <a:ea typeface="SimSun" panose="02010600030101010101" pitchFamily="2" charset="-122"/>
            </a:endParaRPr>
          </a:p>
        </p:txBody>
      </p:sp>
      <p:sp>
        <p:nvSpPr>
          <p:cNvPr id="65" name="Text Box 64"/>
          <p:cNvSpPr txBox="1"/>
          <p:nvPr/>
        </p:nvSpPr>
        <p:spPr>
          <a:xfrm>
            <a:off x="3051175" y="538670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0,83..</a:t>
            </a:r>
            <a:endParaRPr lang="en-US" sz="1200" b="1">
              <a:solidFill>
                <a:schemeClr val="bg1"/>
              </a:solidFill>
              <a:latin typeface="Times New Roman" panose="02020603050405020304" charset="0"/>
              <a:ea typeface="SimSun" panose="02010600030101010101" pitchFamily="2" charset="-122"/>
            </a:endParaRPr>
          </a:p>
        </p:txBody>
      </p:sp>
      <p:sp>
        <p:nvSpPr>
          <p:cNvPr id="66" name="Text Box 65"/>
          <p:cNvSpPr txBox="1"/>
          <p:nvPr/>
        </p:nvSpPr>
        <p:spPr>
          <a:xfrm>
            <a:off x="608965" y="317690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1</a:t>
            </a:r>
            <a:endParaRPr lang="en-US" sz="1200" b="1">
              <a:solidFill>
                <a:schemeClr val="bg1"/>
              </a:solidFill>
              <a:latin typeface="Times New Roman" panose="02020603050405020304" charset="0"/>
              <a:ea typeface="SimSun" panose="02010600030101010101" pitchFamily="2" charset="-122"/>
            </a:endParaRPr>
          </a:p>
        </p:txBody>
      </p:sp>
      <p:sp>
        <p:nvSpPr>
          <p:cNvPr id="67" name="Text Box 66"/>
          <p:cNvSpPr txBox="1"/>
          <p:nvPr/>
        </p:nvSpPr>
        <p:spPr>
          <a:xfrm>
            <a:off x="608965" y="454723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0</a:t>
            </a:r>
            <a:endParaRPr lang="en-US" sz="1200" b="1">
              <a:solidFill>
                <a:schemeClr val="bg1"/>
              </a:solidFill>
              <a:latin typeface="Times New Roman" panose="02020603050405020304" charset="0"/>
              <a:ea typeface="SimSun" panose="02010600030101010101" pitchFamily="2" charset="-122"/>
            </a:endParaRPr>
          </a:p>
        </p:txBody>
      </p:sp>
      <p:sp>
        <p:nvSpPr>
          <p:cNvPr id="80" name="Text Box 79"/>
          <p:cNvSpPr txBox="1"/>
          <p:nvPr/>
        </p:nvSpPr>
        <p:spPr>
          <a:xfrm>
            <a:off x="6303645" y="3580130"/>
            <a:ext cx="463550" cy="368300"/>
          </a:xfrm>
          <a:prstGeom prst="rect">
            <a:avLst/>
          </a:prstGeom>
          <a:noFill/>
        </p:spPr>
        <p:txBody>
          <a:bodyPr wrap="square" rtlCol="0">
            <a:spAutoFit/>
          </a:bodyPr>
          <a:p>
            <a:r>
              <a:rPr lang="en-US"/>
              <a:t>B4</a:t>
            </a:r>
            <a:endParaRPr lang="en-US"/>
          </a:p>
        </p:txBody>
      </p:sp>
      <p:sp>
        <p:nvSpPr>
          <p:cNvPr id="81" name="Text Box 80"/>
          <p:cNvSpPr txBox="1"/>
          <p:nvPr/>
        </p:nvSpPr>
        <p:spPr>
          <a:xfrm>
            <a:off x="5561330" y="390207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0,85..</a:t>
            </a:r>
            <a:endParaRPr lang="en-US" sz="1200" b="1">
              <a:solidFill>
                <a:schemeClr val="bg1"/>
              </a:solidFill>
              <a:latin typeface="Times New Roman" panose="02020603050405020304" charset="0"/>
              <a:ea typeface="SimSun" panose="02010600030101010101" pitchFamily="2" charset="-122"/>
            </a:endParaRPr>
          </a:p>
        </p:txBody>
      </p:sp>
      <p:sp>
        <p:nvSpPr>
          <p:cNvPr id="3" name="Oval 2"/>
          <p:cNvSpPr/>
          <p:nvPr/>
        </p:nvSpPr>
        <p:spPr>
          <a:xfrm>
            <a:off x="2374900" y="1875155"/>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2252345" y="1505585"/>
            <a:ext cx="463550" cy="368300"/>
          </a:xfrm>
          <a:prstGeom prst="rect">
            <a:avLst/>
          </a:prstGeom>
          <a:noFill/>
        </p:spPr>
        <p:txBody>
          <a:bodyPr wrap="square" rtlCol="0">
            <a:spAutoFit/>
          </a:bodyPr>
          <a:p>
            <a:r>
              <a:rPr lang="en-US"/>
              <a:t>B1</a:t>
            </a:r>
            <a:endParaRPr lang="en-US"/>
          </a:p>
        </p:txBody>
      </p:sp>
      <p:pic>
        <p:nvPicPr>
          <p:cNvPr id="9" name="Picture 8"/>
          <p:cNvPicPr>
            <a:picLocks noChangeAspect="1"/>
          </p:cNvPicPr>
          <p:nvPr/>
        </p:nvPicPr>
        <p:blipFill>
          <a:blip r:embed="rId1"/>
          <a:stretch>
            <a:fillRect/>
          </a:stretch>
        </p:blipFill>
        <p:spPr>
          <a:xfrm>
            <a:off x="843280" y="2357120"/>
            <a:ext cx="5638800" cy="3305175"/>
          </a:xfrm>
          <a:prstGeom prst="rect">
            <a:avLst/>
          </a:prstGeom>
        </p:spPr>
      </p:pic>
      <p:pic>
        <p:nvPicPr>
          <p:cNvPr id="7" name="Picture 6"/>
          <p:cNvPicPr>
            <a:picLocks noChangeAspect="1"/>
          </p:cNvPicPr>
          <p:nvPr/>
        </p:nvPicPr>
        <p:blipFill>
          <a:blip r:embed="rId2"/>
          <a:stretch>
            <a:fillRect/>
          </a:stretch>
        </p:blipFill>
        <p:spPr>
          <a:xfrm>
            <a:off x="6880225" y="1703070"/>
            <a:ext cx="4683760" cy="4613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nodeType="clickEffect">
                                  <p:stCondLst>
                                    <p:cond delay="0"/>
                                  </p:stCondLst>
                                  <p:childTnLst>
                                    <p:anim calcmode="lin" valueType="num">
                                      <p:cBhvr>
                                        <p:cTn id="12" dur="500"/>
                                        <p:tgtEl>
                                          <p:spTgt spid="9"/>
                                        </p:tgtEl>
                                        <p:attrNameLst>
                                          <p:attrName>ppt_w</p:attrName>
                                        </p:attrNameLst>
                                      </p:cBhvr>
                                      <p:tavLst>
                                        <p:tav tm="0">
                                          <p:val>
                                            <p:strVal val="ppt_w"/>
                                          </p:val>
                                        </p:tav>
                                        <p:tav tm="100000">
                                          <p:val>
                                            <p:fltVal val="0"/>
                                          </p:val>
                                        </p:tav>
                                      </p:tavLst>
                                    </p:anim>
                                    <p:anim calcmode="lin" valueType="num">
                                      <p:cBhvr>
                                        <p:cTn id="13" dur="500"/>
                                        <p:tgtEl>
                                          <p:spTgt spid="9"/>
                                        </p:tgtEl>
                                        <p:attrNameLst>
                                          <p:attrName>ppt_h</p:attrName>
                                        </p:attrNameLst>
                                      </p:cBhvr>
                                      <p:tavLst>
                                        <p:tav tm="0">
                                          <p:val>
                                            <p:strVal val="ppt_h"/>
                                          </p:val>
                                        </p:tav>
                                        <p:tav tm="100000">
                                          <p:val>
                                            <p:fltVal val="0"/>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175" y="140335"/>
            <a:ext cx="10816590" cy="353695"/>
          </a:xfrm>
        </p:spPr>
        <p:txBody>
          <a:bodyPr anchor="t" anchorCtr="0">
            <a:noAutofit/>
          </a:bodyPr>
          <a:lstStyle/>
          <a:p>
            <a:pPr algn="ctr"/>
            <a:r>
              <a:rPr lang="en-US" sz="1200" b="1" u="sng" dirty="0">
                <a:effectLst/>
                <a:latin typeface="Times New Roman" panose="02020603050405020304" charset="0"/>
                <a:cs typeface="Times New Roman" panose="02020603050405020304" charset="0"/>
              </a:rPr>
              <a:t>Cara AI Dalam Belajar Dengan Visualisasi Menggunakan MS. Ecel</a:t>
            </a:r>
            <a:endParaRPr lang="en-US" sz="12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p:cNvPicPr>
            <a:picLocks noChangeAspect="1"/>
          </p:cNvPicPr>
          <p:nvPr/>
        </p:nvPicPr>
        <p:blipFill>
          <a:blip r:embed="rId1"/>
          <a:stretch>
            <a:fillRect/>
          </a:stretch>
        </p:blipFill>
        <p:spPr>
          <a:xfrm>
            <a:off x="384175" y="493395"/>
            <a:ext cx="11323955" cy="59448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0025" y="92710"/>
            <a:ext cx="1081659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Jenis-jenis </a:t>
            </a:r>
            <a:r>
              <a:rPr lang="en-US" sz="4000" b="1" i="1" u="sng" dirty="0">
                <a:effectLst/>
                <a:latin typeface="Times New Roman" panose="02020603050405020304" charset="0"/>
                <a:cs typeface="Times New Roman" panose="02020603050405020304" charset="0"/>
              </a:rPr>
              <a:t>Neural Network</a:t>
            </a:r>
            <a:endParaRPr lang="en-US" sz="4000" b="1" i="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13" descr="1_7_BCJFzekmPXmJQVRdDgwg"/>
          <p:cNvPicPr>
            <a:picLocks noChangeAspect="1"/>
          </p:cNvPicPr>
          <p:nvPr/>
        </p:nvPicPr>
        <p:blipFill>
          <a:blip r:embed="rId1"/>
          <a:stretch>
            <a:fillRect/>
          </a:stretch>
        </p:blipFill>
        <p:spPr>
          <a:xfrm>
            <a:off x="611505" y="1464310"/>
            <a:ext cx="4974590" cy="2224405"/>
          </a:xfrm>
          <a:prstGeom prst="rect">
            <a:avLst/>
          </a:prstGeom>
        </p:spPr>
      </p:pic>
      <p:pic>
        <p:nvPicPr>
          <p:cNvPr id="8" name="Picture 1"/>
          <p:cNvPicPr>
            <a:picLocks noChangeAspect="1"/>
          </p:cNvPicPr>
          <p:nvPr/>
        </p:nvPicPr>
        <p:blipFill>
          <a:blip r:embed="rId2">
            <a:clrChange>
              <a:clrFrom>
                <a:srgbClr val="EBEBEB">
                  <a:alpha val="100000"/>
                </a:srgbClr>
              </a:clrFrom>
              <a:clrTo>
                <a:srgbClr val="EBEBEB">
                  <a:alpha val="100000"/>
                  <a:alpha val="0"/>
                </a:srgbClr>
              </a:clrTo>
            </a:clrChange>
          </a:blip>
          <a:stretch>
            <a:fillRect/>
          </a:stretch>
        </p:blipFill>
        <p:spPr>
          <a:xfrm>
            <a:off x="611505" y="4364355"/>
            <a:ext cx="5718175" cy="1915795"/>
          </a:xfrm>
          <a:prstGeom prst="rect">
            <a:avLst/>
          </a:prstGeom>
          <a:noFill/>
          <a:ln>
            <a:noFill/>
          </a:ln>
        </p:spPr>
      </p:pic>
      <p:sp>
        <p:nvSpPr>
          <p:cNvPr id="11" name="Subtitle 10"/>
          <p:cNvSpPr>
            <a:spLocks noGrp="1"/>
          </p:cNvSpPr>
          <p:nvPr>
            <p:ph type="subTitle" idx="1"/>
          </p:nvPr>
        </p:nvSpPr>
        <p:spPr>
          <a:xfrm>
            <a:off x="200025" y="1000125"/>
            <a:ext cx="5205730" cy="5160010"/>
          </a:xfrm>
        </p:spPr>
        <p:txBody>
          <a:bodyPr anchor="t" anchorCtr="0">
            <a:normAutofit/>
          </a:bodyPr>
          <a:p>
            <a:pPr marL="342900" indent="-342900" algn="l">
              <a:buFont typeface="Arial" panose="020B0604020202020204" pitchFamily="34" charset="0"/>
              <a:buChar char="•"/>
            </a:pPr>
            <a:r>
              <a:rPr lang="en-US" sz="2000" i="1">
                <a:sym typeface="+mn-ea"/>
              </a:rPr>
              <a:t>Convolutional Neural Network</a:t>
            </a: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algn="l">
              <a:buFont typeface="Arial" panose="020B0604020202020204" pitchFamily="34" charset="0"/>
            </a:pPr>
            <a:endParaRPr lang="en-US" sz="2000" i="1">
              <a:sym typeface="+mn-ea"/>
            </a:endParaRPr>
          </a:p>
          <a:p>
            <a:pPr algn="l">
              <a:buFont typeface="Arial" panose="020B0604020202020204" pitchFamily="34" charset="0"/>
            </a:pPr>
            <a:endParaRPr lang="en-US" sz="2000" i="1">
              <a:sym typeface="+mn-ea"/>
            </a:endParaRPr>
          </a:p>
          <a:p>
            <a:pPr marL="342900" indent="-342900" algn="l">
              <a:buFont typeface="Arial" panose="020B0604020202020204" pitchFamily="34" charset="0"/>
              <a:buChar char="•"/>
            </a:pPr>
            <a:r>
              <a:rPr lang="en-US" sz="2000" i="1">
                <a:sym typeface="+mn-ea"/>
              </a:rPr>
              <a:t>Recurrent Neural network</a:t>
            </a:r>
            <a:endParaRPr lang="en-US" sz="2000" i="1">
              <a:sym typeface="+mn-ea"/>
            </a:endParaRPr>
          </a:p>
        </p:txBody>
      </p:sp>
      <p:sp>
        <p:nvSpPr>
          <p:cNvPr id="100" name="Text Box 99"/>
          <p:cNvSpPr txBox="1"/>
          <p:nvPr/>
        </p:nvSpPr>
        <p:spPr>
          <a:xfrm>
            <a:off x="6518275" y="1000125"/>
            <a:ext cx="5318125" cy="2688590"/>
          </a:xfrm>
          <a:prstGeom prst="rect">
            <a:avLst/>
          </a:prstGeom>
          <a:noFill/>
          <a:ln w="9525">
            <a:noFill/>
          </a:ln>
        </p:spPr>
        <p:txBody>
          <a:bodyPr>
            <a:noAutofit/>
          </a:bodyPr>
          <a:p>
            <a:pPr indent="0"/>
            <a:r>
              <a:rPr lang="en-US" b="0">
                <a:latin typeface="Times New Roman" panose="02020603050405020304" charset="0"/>
                <a:ea typeface="SimSun" panose="02010600030101010101" pitchFamily="2" charset="-122"/>
              </a:rPr>
              <a:t>Perbedaan antara berbagai jenis arsitektur jaringan saraf, seperti </a:t>
            </a:r>
            <a:r>
              <a:rPr lang="en-US" b="0" i="1">
                <a:latin typeface="Times New Roman" panose="02020603050405020304" charset="0"/>
                <a:ea typeface="SimSun" panose="02010600030101010101" pitchFamily="2" charset="-122"/>
              </a:rPr>
              <a:t>CNN</a:t>
            </a:r>
            <a:r>
              <a:rPr lang="en-US" b="0">
                <a:latin typeface="Times New Roman" panose="02020603050405020304" charset="0"/>
                <a:ea typeface="SimSun" panose="02010600030101010101" pitchFamily="2" charset="-122"/>
              </a:rPr>
              <a:t>, </a:t>
            </a:r>
            <a:r>
              <a:rPr lang="en-US" b="0" i="1">
                <a:latin typeface="Times New Roman" panose="02020603050405020304" charset="0"/>
                <a:ea typeface="SimSun" panose="02010600030101010101" pitchFamily="2" charset="-122"/>
              </a:rPr>
              <a:t>RNN</a:t>
            </a:r>
            <a:r>
              <a:rPr lang="en-US" b="0">
                <a:latin typeface="Times New Roman" panose="02020603050405020304" charset="0"/>
                <a:ea typeface="SimSun" panose="02010600030101010101" pitchFamily="2" charset="-122"/>
              </a:rPr>
              <a:t>, </a:t>
            </a:r>
            <a:r>
              <a:rPr lang="en-US" b="0" i="1">
                <a:latin typeface="Times New Roman" panose="02020603050405020304" charset="0"/>
                <a:ea typeface="SimSun" panose="02010600030101010101" pitchFamily="2" charset="-122"/>
              </a:rPr>
              <a:t>Transformer</a:t>
            </a:r>
            <a:r>
              <a:rPr lang="en-US" b="0">
                <a:latin typeface="Times New Roman" panose="02020603050405020304" charset="0"/>
                <a:ea typeface="SimSun" panose="02010600030101010101" pitchFamily="2" charset="-122"/>
              </a:rPr>
              <a:t>, dan jenis lainnya, adalah cara mereka memproses data. Cara mereka mengorganisasi, menghubungkan, dan mengolah informasi dalam jaringan adalah yang membuat mereka unik dan cocok untuk tugas tertentu.</a:t>
            </a:r>
            <a:endParaRPr lang="en-US" b="0">
              <a:latin typeface="Times New Roman" panose="02020603050405020304" charset="0"/>
              <a:ea typeface="SimSun"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4916805" cy="6041390"/>
          </a:xfrm>
        </p:spPr>
        <p:txBody>
          <a:bodyPr anchor="ctr" anchorCtr="0">
            <a:noAutofit/>
          </a:bodyPr>
          <a:lstStyle/>
          <a:p>
            <a:r>
              <a:rPr lang="en-US" sz="4000" b="1" u="sng" dirty="0">
                <a:effectLst/>
                <a:latin typeface="Times New Roman" panose="02020603050405020304" charset="0"/>
                <a:cs typeface="Times New Roman" panose="02020603050405020304" charset="0"/>
              </a:rPr>
              <a:t>Contents</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6096000" y="413385"/>
            <a:ext cx="5205730" cy="6041390"/>
          </a:xfrm>
        </p:spPr>
        <p:txBody>
          <a:bodyPr anchor="ctr" anchorCtr="0">
            <a:normAutofit/>
          </a:bodyPr>
          <a:lstStyle/>
          <a:p>
            <a:pPr marL="457200" indent="-457200" algn="l">
              <a:buFont typeface="+mj-lt"/>
              <a:buAutoNum type="arabicPeriod"/>
            </a:pPr>
            <a:r>
              <a:rPr lang="en-US" sz="2000"/>
              <a:t>Ringkasan &amp; Latar Belakang</a:t>
            </a:r>
            <a:endParaRPr lang="en-US" sz="2000"/>
          </a:p>
          <a:p>
            <a:pPr marL="457200" indent="-457200" algn="l">
              <a:buFont typeface="+mj-lt"/>
              <a:buAutoNum type="arabicPeriod"/>
            </a:pPr>
            <a:r>
              <a:rPr lang="en-US" sz="2000"/>
              <a:t>Rumusan Masalah</a:t>
            </a:r>
            <a:endParaRPr lang="en-US" sz="2000"/>
          </a:p>
          <a:p>
            <a:pPr marL="457200" indent="-457200" algn="l">
              <a:buFont typeface="+mj-lt"/>
              <a:buAutoNum type="arabicPeriod"/>
            </a:pPr>
            <a:r>
              <a:rPr lang="en-US" sz="2000"/>
              <a:t>Batasan Masalah</a:t>
            </a:r>
            <a:endParaRPr lang="en-US" sz="2000"/>
          </a:p>
          <a:p>
            <a:pPr marL="457200" indent="-457200" algn="l">
              <a:buFont typeface="+mj-lt"/>
              <a:buAutoNum type="arabicPeriod"/>
            </a:pPr>
            <a:r>
              <a:rPr lang="en-US" sz="2000">
                <a:sym typeface="+mn-ea"/>
              </a:rPr>
              <a:t>Tujuan Penelitian</a:t>
            </a:r>
            <a:endParaRPr lang="en-US" sz="2000">
              <a:sym typeface="+mn-ea"/>
            </a:endParaRPr>
          </a:p>
          <a:p>
            <a:pPr marL="457200" indent="-457200" algn="l">
              <a:buFont typeface="+mj-lt"/>
              <a:buAutoNum type="arabicPeriod"/>
            </a:pPr>
            <a:r>
              <a:rPr lang="en-US" sz="2000">
                <a:sym typeface="+mn-ea"/>
              </a:rPr>
              <a:t>Manfaat Penelitian</a:t>
            </a:r>
            <a:endParaRPr lang="en-US" sz="2000"/>
          </a:p>
          <a:p>
            <a:pPr marL="457200" indent="-457200" algn="l">
              <a:buFont typeface="+mj-lt"/>
              <a:buAutoNum type="arabicPeriod"/>
            </a:pPr>
            <a:r>
              <a:rPr lang="en-US" sz="2000"/>
              <a:t>Landasan Teori</a:t>
            </a:r>
            <a:endParaRPr lang="en-US" sz="2000"/>
          </a:p>
          <a:p>
            <a:pPr marL="457200" indent="-457200" algn="l">
              <a:buFont typeface="+mj-lt"/>
              <a:buAutoNum type="arabicPeriod"/>
            </a:pPr>
            <a:r>
              <a:rPr lang="en-US" sz="2000"/>
              <a:t>Perancangan Awal Sistem</a:t>
            </a:r>
            <a:endParaRPr lang="en-US" sz="2000"/>
          </a:p>
          <a:p>
            <a:pPr marL="457200" indent="-457200" algn="l">
              <a:buFont typeface="+mj-lt"/>
              <a:buAutoNum type="arabicPeriod"/>
            </a:pPr>
            <a:r>
              <a:rPr lang="en-US" sz="2000"/>
              <a:t>Implementasi Kunci</a:t>
            </a:r>
            <a:endParaRPr lang="en-US" sz="2000"/>
          </a:p>
          <a:p>
            <a:pPr marL="457200" indent="-457200" algn="l">
              <a:buFont typeface="+mj-lt"/>
              <a:buAutoNum type="arabicPeriod"/>
            </a:pPr>
            <a:r>
              <a:rPr lang="en-US" sz="2000"/>
              <a:t>Pengujian &amp; Hasil</a:t>
            </a:r>
            <a:endParaRPr lang="en-US" sz="2000"/>
          </a:p>
          <a:p>
            <a:pPr marL="457200" indent="-457200" algn="l">
              <a:buFont typeface="+mj-lt"/>
              <a:buAutoNum type="arabicPeriod"/>
            </a:pPr>
            <a:r>
              <a:rPr lang="en-US" sz="2000"/>
              <a:t>Kesimpulan &amp; Rekomendasi</a:t>
            </a:r>
            <a:endParaRPr lang="en-US" sz="2000"/>
          </a:p>
          <a:p>
            <a:pPr marL="457200" indent="-457200" algn="l">
              <a:buFont typeface="+mj-lt"/>
              <a:buAutoNum type="arabicPeriod"/>
            </a:pPr>
            <a:r>
              <a:rPr lang="en-US" sz="2000"/>
              <a:t>Sumber Dikutip</a:t>
            </a:r>
            <a:endParaRPr lang="en-US" sz="2000"/>
          </a:p>
        </p:txBody>
      </p:sp>
      <p:sp>
        <p:nvSpPr>
          <p:cNvPr id="31" name="Rectangles 30"/>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0340" y="359410"/>
            <a:ext cx="4763770" cy="695960"/>
          </a:xfrm>
        </p:spPr>
        <p:txBody>
          <a:bodyPr anchor="t" anchorCtr="0">
            <a:noAutofit/>
          </a:bodyPr>
          <a:lstStyle/>
          <a:p>
            <a:pPr algn="ctr"/>
            <a:r>
              <a:rPr lang="en-US" sz="4000" b="1" i="1" u="sng" dirty="0">
                <a:effectLst/>
                <a:latin typeface="Times New Roman" panose="02020603050405020304" charset="0"/>
                <a:cs typeface="Times New Roman" panose="02020603050405020304" charset="0"/>
              </a:rPr>
              <a:t>Convolutional Neural Network (CNN)</a:t>
            </a:r>
            <a:endParaRPr lang="en-US" sz="4000" b="1" i="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13" descr="1_7_BCJFzekmPXmJQVRdDgwg"/>
          <p:cNvPicPr>
            <a:picLocks noChangeAspect="1"/>
          </p:cNvPicPr>
          <p:nvPr/>
        </p:nvPicPr>
        <p:blipFill>
          <a:blip r:embed="rId1"/>
          <a:stretch>
            <a:fillRect/>
          </a:stretch>
        </p:blipFill>
        <p:spPr>
          <a:xfrm>
            <a:off x="5123180" y="140335"/>
            <a:ext cx="5506720" cy="2462530"/>
          </a:xfrm>
          <a:prstGeom prst="rect">
            <a:avLst/>
          </a:prstGeom>
        </p:spPr>
      </p:pic>
      <p:cxnSp>
        <p:nvCxnSpPr>
          <p:cNvPr id="6" name="Straight Connector 5"/>
          <p:cNvCxnSpPr/>
          <p:nvPr/>
        </p:nvCxnSpPr>
        <p:spPr>
          <a:xfrm>
            <a:off x="-14605" y="2740025"/>
            <a:ext cx="12194540" cy="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12" name="Text Box 11"/>
          <p:cNvSpPr txBox="1"/>
          <p:nvPr/>
        </p:nvSpPr>
        <p:spPr>
          <a:xfrm>
            <a:off x="180340" y="2924810"/>
            <a:ext cx="3467100" cy="3475355"/>
          </a:xfrm>
          <a:prstGeom prst="rect">
            <a:avLst/>
          </a:prstGeom>
          <a:noFill/>
          <a:ln w="9525">
            <a:noFill/>
          </a:ln>
        </p:spPr>
        <p:txBody>
          <a:bodyPr>
            <a:noAutofit/>
          </a:bodyPr>
          <a:p>
            <a:pPr indent="0"/>
            <a:r>
              <a:rPr lang="en-US" b="0">
                <a:latin typeface="Times New Roman" panose="02020603050405020304" charset="0"/>
                <a:ea typeface="SimSun" panose="02010600030101010101" pitchFamily="2" charset="-122"/>
              </a:rPr>
              <a:t>Komponen-komponen Konvolusi:</a:t>
            </a:r>
            <a:endParaRPr lang="en-US" b="0">
              <a:latin typeface="Times New Roman" panose="02020603050405020304" charset="0"/>
              <a:ea typeface="SimSun" panose="02010600030101010101" pitchFamily="2" charset="-122"/>
            </a:endParaRPr>
          </a:p>
          <a:p>
            <a:pPr indent="0"/>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a:latin typeface="Times New Roman" panose="02020603050405020304" charset="0"/>
                <a:ea typeface="SimSun" panose="02010600030101010101" pitchFamily="2" charset="-122"/>
                <a:sym typeface="+mn-ea"/>
              </a:rPr>
              <a:t>Input Data</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Stride</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Kernel / Filter</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Convolution Layer</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Activation / ReLu Function</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Padding</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Pooling Layer</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Flatten Layer</a:t>
            </a:r>
            <a:endParaRPr lang="en-US" b="0">
              <a:latin typeface="Times New Roman" panose="02020603050405020304" charset="0"/>
              <a:ea typeface="SimSun" panose="02010600030101010101" pitchFamily="2" charset="-122"/>
            </a:endParaRPr>
          </a:p>
          <a:p>
            <a:pPr indent="0"/>
            <a:endParaRPr lang="en-US" b="0">
              <a:latin typeface="Times New Roman" panose="02020603050405020304" charset="0"/>
              <a:ea typeface="SimSun" panose="02010600030101010101" pitchFamily="2" charset="-122"/>
            </a:endParaRPr>
          </a:p>
        </p:txBody>
      </p:sp>
      <p:pic>
        <p:nvPicPr>
          <p:cNvPr id="14" name="Picture 13"/>
          <p:cNvPicPr>
            <a:picLocks noChangeAspect="1"/>
          </p:cNvPicPr>
          <p:nvPr/>
        </p:nvPicPr>
        <p:blipFill>
          <a:blip r:embed="rId2"/>
          <a:stretch>
            <a:fillRect/>
          </a:stretch>
        </p:blipFill>
        <p:spPr>
          <a:xfrm>
            <a:off x="3647440" y="2962910"/>
            <a:ext cx="1795780" cy="2048510"/>
          </a:xfrm>
          <a:prstGeom prst="rect">
            <a:avLst/>
          </a:prstGeom>
        </p:spPr>
      </p:pic>
      <p:pic>
        <p:nvPicPr>
          <p:cNvPr id="16" name="Picture 15"/>
          <p:cNvPicPr>
            <a:picLocks noChangeAspect="1"/>
          </p:cNvPicPr>
          <p:nvPr/>
        </p:nvPicPr>
        <p:blipFill>
          <a:blip r:embed="rId3"/>
          <a:stretch>
            <a:fillRect/>
          </a:stretch>
        </p:blipFill>
        <p:spPr>
          <a:xfrm>
            <a:off x="3632835" y="5051425"/>
            <a:ext cx="1045845" cy="1330960"/>
          </a:xfrm>
          <a:prstGeom prst="rect">
            <a:avLst/>
          </a:prstGeom>
        </p:spPr>
      </p:pic>
      <p:sp>
        <p:nvSpPr>
          <p:cNvPr id="17" name="Rectangles 16"/>
          <p:cNvSpPr/>
          <p:nvPr/>
        </p:nvSpPr>
        <p:spPr>
          <a:xfrm>
            <a:off x="3724910" y="3044825"/>
            <a:ext cx="953770" cy="85725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8" name="Straight Arrow Connector 17"/>
          <p:cNvCxnSpPr/>
          <p:nvPr/>
        </p:nvCxnSpPr>
        <p:spPr>
          <a:xfrm flipV="1">
            <a:off x="5515610" y="3730625"/>
            <a:ext cx="971550" cy="952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a:stCxn id="16" idx="1"/>
            <a:endCxn id="14" idx="1"/>
          </p:cNvCxnSpPr>
          <p:nvPr/>
        </p:nvCxnSpPr>
        <p:spPr>
          <a:xfrm rot="10800000" flipH="1">
            <a:off x="3632200" y="3987165"/>
            <a:ext cx="14605" cy="1729740"/>
          </a:xfrm>
          <a:prstGeom prst="bentConnector3">
            <a:avLst>
              <a:gd name="adj1" fmla="val -221739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a:picLocks noChangeAspect="1"/>
          </p:cNvPicPr>
          <p:nvPr/>
        </p:nvPicPr>
        <p:blipFill>
          <a:blip r:embed="rId4"/>
          <a:stretch>
            <a:fillRect/>
          </a:stretch>
        </p:blipFill>
        <p:spPr>
          <a:xfrm>
            <a:off x="6559550" y="3044825"/>
            <a:ext cx="2388235" cy="1410970"/>
          </a:xfrm>
          <a:prstGeom prst="rect">
            <a:avLst/>
          </a:prstGeom>
        </p:spPr>
      </p:pic>
      <p:cxnSp>
        <p:nvCxnSpPr>
          <p:cNvPr id="21" name="Straight Arrow Connector 20"/>
          <p:cNvCxnSpPr/>
          <p:nvPr/>
        </p:nvCxnSpPr>
        <p:spPr>
          <a:xfrm flipV="1">
            <a:off x="9020175" y="3721100"/>
            <a:ext cx="971550" cy="952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a:picLocks noChangeAspect="1"/>
          </p:cNvPicPr>
          <p:nvPr/>
        </p:nvPicPr>
        <p:blipFill>
          <a:blip r:embed="rId5"/>
          <a:stretch>
            <a:fillRect/>
          </a:stretch>
        </p:blipFill>
        <p:spPr>
          <a:xfrm>
            <a:off x="10064115" y="3258185"/>
            <a:ext cx="1299210" cy="935355"/>
          </a:xfrm>
          <a:prstGeom prst="rect">
            <a:avLst/>
          </a:prstGeom>
        </p:spPr>
      </p:pic>
      <p:cxnSp>
        <p:nvCxnSpPr>
          <p:cNvPr id="23" name="Straight Arrow Connector 22"/>
          <p:cNvCxnSpPr/>
          <p:nvPr/>
        </p:nvCxnSpPr>
        <p:spPr>
          <a:xfrm>
            <a:off x="10714355" y="4298950"/>
            <a:ext cx="6985" cy="765810"/>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5" name="Picture 24"/>
          <p:cNvPicPr>
            <a:picLocks noChangeAspect="1"/>
          </p:cNvPicPr>
          <p:nvPr/>
        </p:nvPicPr>
        <p:blipFill>
          <a:blip r:embed="rId6"/>
          <a:stretch>
            <a:fillRect/>
          </a:stretch>
        </p:blipFill>
        <p:spPr>
          <a:xfrm>
            <a:off x="10365740" y="5130165"/>
            <a:ext cx="704850" cy="523875"/>
          </a:xfrm>
          <a:prstGeom prst="rect">
            <a:avLst/>
          </a:prstGeom>
        </p:spPr>
      </p:pic>
      <p:pic>
        <p:nvPicPr>
          <p:cNvPr id="26" name="Picture 25"/>
          <p:cNvPicPr>
            <a:picLocks noChangeAspect="1"/>
          </p:cNvPicPr>
          <p:nvPr/>
        </p:nvPicPr>
        <p:blipFill>
          <a:blip r:embed="rId7"/>
          <a:stretch>
            <a:fillRect/>
          </a:stretch>
        </p:blipFill>
        <p:spPr>
          <a:xfrm>
            <a:off x="6559550" y="3343910"/>
            <a:ext cx="1245870" cy="648970"/>
          </a:xfrm>
          <a:prstGeom prst="rect">
            <a:avLst/>
          </a:prstGeom>
        </p:spPr>
      </p:pic>
      <p:pic>
        <p:nvPicPr>
          <p:cNvPr id="28" name="Picture 27"/>
          <p:cNvPicPr>
            <a:picLocks noChangeAspect="1"/>
          </p:cNvPicPr>
          <p:nvPr/>
        </p:nvPicPr>
        <p:blipFill>
          <a:blip r:embed="rId8"/>
          <a:stretch>
            <a:fillRect/>
          </a:stretch>
        </p:blipFill>
        <p:spPr>
          <a:xfrm>
            <a:off x="6559550" y="3168650"/>
            <a:ext cx="1456055" cy="1680845"/>
          </a:xfrm>
          <a:prstGeom prst="rect">
            <a:avLst/>
          </a:prstGeom>
        </p:spPr>
      </p:pic>
      <p:pic>
        <p:nvPicPr>
          <p:cNvPr id="31" name="Picture 30"/>
          <p:cNvPicPr>
            <a:picLocks noChangeAspect="1"/>
          </p:cNvPicPr>
          <p:nvPr/>
        </p:nvPicPr>
        <p:blipFill>
          <a:blip r:embed="rId9"/>
          <a:stretch>
            <a:fillRect/>
          </a:stretch>
        </p:blipFill>
        <p:spPr>
          <a:xfrm>
            <a:off x="3647440" y="2970530"/>
            <a:ext cx="2245995" cy="2044065"/>
          </a:xfrm>
          <a:prstGeom prst="rect">
            <a:avLst/>
          </a:prstGeom>
        </p:spPr>
      </p:pic>
      <p:pic>
        <p:nvPicPr>
          <p:cNvPr id="32" name="Picture 31"/>
          <p:cNvPicPr>
            <a:picLocks noChangeAspect="1"/>
          </p:cNvPicPr>
          <p:nvPr/>
        </p:nvPicPr>
        <p:blipFill>
          <a:blip r:embed="rId10"/>
          <a:stretch>
            <a:fillRect/>
          </a:stretch>
        </p:blipFill>
        <p:spPr>
          <a:xfrm>
            <a:off x="6559550" y="3032125"/>
            <a:ext cx="1908810" cy="1588135"/>
          </a:xfrm>
          <a:prstGeom prst="rect">
            <a:avLst/>
          </a:prstGeom>
        </p:spPr>
      </p:pic>
      <p:cxnSp>
        <p:nvCxnSpPr>
          <p:cNvPr id="34" name="Straight Arrow Connector 33"/>
          <p:cNvCxnSpPr/>
          <p:nvPr/>
        </p:nvCxnSpPr>
        <p:spPr>
          <a:xfrm flipV="1">
            <a:off x="5933440" y="3991610"/>
            <a:ext cx="626745" cy="1270"/>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5" name="Picture 24" descr="relu_activation"/>
          <p:cNvPicPr>
            <a:picLocks noChangeAspect="1"/>
          </p:cNvPicPr>
          <p:nvPr/>
        </p:nvPicPr>
        <p:blipFill>
          <a:blip r:embed="rId11"/>
          <a:stretch>
            <a:fillRect/>
          </a:stretch>
        </p:blipFill>
        <p:spPr>
          <a:xfrm>
            <a:off x="5352415" y="5215255"/>
            <a:ext cx="2293620" cy="1175385"/>
          </a:xfrm>
          <a:prstGeom prst="rect">
            <a:avLst/>
          </a:prstGeom>
        </p:spPr>
      </p:pic>
      <p:cxnSp>
        <p:nvCxnSpPr>
          <p:cNvPr id="36" name="Straight Arrow Connector 35"/>
          <p:cNvCxnSpPr/>
          <p:nvPr/>
        </p:nvCxnSpPr>
        <p:spPr>
          <a:xfrm flipV="1">
            <a:off x="8578215" y="3981450"/>
            <a:ext cx="682625" cy="190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8" name="Picture 37"/>
          <p:cNvPicPr>
            <a:picLocks noChangeAspect="1"/>
          </p:cNvPicPr>
          <p:nvPr/>
        </p:nvPicPr>
        <p:blipFill>
          <a:blip r:embed="rId12"/>
          <a:stretch>
            <a:fillRect/>
          </a:stretch>
        </p:blipFill>
        <p:spPr>
          <a:xfrm>
            <a:off x="9290050" y="3114675"/>
            <a:ext cx="2785745" cy="1764665"/>
          </a:xfrm>
          <a:prstGeom prst="rect">
            <a:avLst/>
          </a:prstGeom>
        </p:spPr>
      </p:pic>
      <p:pic>
        <p:nvPicPr>
          <p:cNvPr id="39" name="Picture 37" descr="flattening"/>
          <p:cNvPicPr>
            <a:picLocks noChangeAspect="1"/>
          </p:cNvPicPr>
          <p:nvPr/>
        </p:nvPicPr>
        <p:blipFill>
          <a:blip r:embed="rId13"/>
          <a:stretch>
            <a:fillRect/>
          </a:stretch>
        </p:blipFill>
        <p:spPr>
          <a:xfrm>
            <a:off x="7825105" y="5049520"/>
            <a:ext cx="2260600" cy="1381125"/>
          </a:xfrm>
          <a:prstGeom prst="rect">
            <a:avLst/>
          </a:prstGeom>
        </p:spPr>
      </p:pic>
      <p:cxnSp>
        <p:nvCxnSpPr>
          <p:cNvPr id="40" name="Elbow Connector 39"/>
          <p:cNvCxnSpPr>
            <a:stCxn id="38" idx="2"/>
            <a:endCxn id="39" idx="3"/>
          </p:cNvCxnSpPr>
          <p:nvPr/>
        </p:nvCxnSpPr>
        <p:spPr>
          <a:xfrm rot="5400000">
            <a:off x="9953943" y="5011103"/>
            <a:ext cx="861060" cy="597535"/>
          </a:xfrm>
          <a:prstGeom prst="bentConnector2">
            <a:avLst/>
          </a:prstGeom>
          <a:ln w="571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000" fill="hold">
                                          <p:stCondLst>
                                            <p:cond delay="0"/>
                                          </p:stCondLst>
                                        </p:cTn>
                                        <p:tgtEl>
                                          <p:spTgt spid="19"/>
                                        </p:tgtEl>
                                        <p:attrNameLst>
                                          <p:attrName>style.visibility</p:attrName>
                                        </p:attrNameLst>
                                      </p:cBhvr>
                                      <p:to>
                                        <p:strVal val="visible"/>
                                      </p:to>
                                    </p:set>
                                    <p:animEffect transition="in" filter="wipe(down)">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amond(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0 0 L 0.0269792 -0.00037037 " pathEditMode="relative" rAng="0" ptsTypes="">
                                      <p:cBhvr>
                                        <p:cTn id="52" dur="2000" fill="hold"/>
                                        <p:tgtEl>
                                          <p:spTgt spid="17"/>
                                        </p:tgtEl>
                                        <p:attrNameLst>
                                          <p:attrName>ppt_x</p:attrName>
                                          <p:attrName>ppt_y</p:attrName>
                                        </p:attrNameLst>
                                      </p:cBhvr>
                                      <p:rCtr x="13" y="0"/>
                                    </p:animMotion>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20"/>
                                        </p:tgtEl>
                                        <p:attrNameLst>
                                          <p:attrName>ppt_x</p:attrName>
                                        </p:attrNameLst>
                                      </p:cBhvr>
                                      <p:tavLst>
                                        <p:tav tm="0">
                                          <p:val>
                                            <p:strVal val="ppt_x"/>
                                          </p:val>
                                        </p:tav>
                                        <p:tav tm="100000">
                                          <p:val>
                                            <p:strVal val="ppt_x"/>
                                          </p:val>
                                        </p:tav>
                                      </p:tavLst>
                                    </p:anim>
                                    <p:anim calcmode="lin" valueType="num">
                                      <p:cBhvr additive="base">
                                        <p:cTn id="57" dur="500"/>
                                        <p:tgtEl>
                                          <p:spTgt spid="20"/>
                                        </p:tgtEl>
                                        <p:attrNameLst>
                                          <p:attrName>ppt_y</p:attrName>
                                        </p:attrNameLst>
                                      </p:cBhvr>
                                      <p:tavLst>
                                        <p:tav tm="0">
                                          <p:val>
                                            <p:strVal val="ppt_y"/>
                                          </p:val>
                                        </p:tav>
                                        <p:tav tm="100000">
                                          <p:val>
                                            <p:strVal val="1+ppt_h/2"/>
                                          </p:val>
                                        </p:tav>
                                      </p:tavLst>
                                    </p:anim>
                                    <p:set>
                                      <p:cBhvr>
                                        <p:cTn id="58" dur="1" fill="hold">
                                          <p:stCondLst>
                                            <p:cond delay="499"/>
                                          </p:stCondLst>
                                        </p:cTn>
                                        <p:tgtEl>
                                          <p:spTgt spid="20"/>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2"/>
                                        </p:tgtEl>
                                        <p:attrNameLst>
                                          <p:attrName>ppt_x</p:attrName>
                                        </p:attrNameLst>
                                      </p:cBhvr>
                                      <p:tavLst>
                                        <p:tav tm="0">
                                          <p:val>
                                            <p:strVal val="ppt_x"/>
                                          </p:val>
                                        </p:tav>
                                        <p:tav tm="100000">
                                          <p:val>
                                            <p:strVal val="ppt_x"/>
                                          </p:val>
                                        </p:tav>
                                      </p:tavLst>
                                    </p:anim>
                                    <p:anim calcmode="lin" valueType="num">
                                      <p:cBhvr additive="base">
                                        <p:cTn id="65" dur="500"/>
                                        <p:tgtEl>
                                          <p:spTgt spid="22"/>
                                        </p:tgtEl>
                                        <p:attrNameLst>
                                          <p:attrName>ppt_y</p:attrName>
                                        </p:attrNameLst>
                                      </p:cBhvr>
                                      <p:tavLst>
                                        <p:tav tm="0">
                                          <p:val>
                                            <p:strVal val="ppt_y"/>
                                          </p:val>
                                        </p:tav>
                                        <p:tav tm="100000">
                                          <p:val>
                                            <p:strVal val="1+ppt_h/2"/>
                                          </p:val>
                                        </p:tav>
                                      </p:tavLst>
                                    </p:anim>
                                    <p:set>
                                      <p:cBhvr>
                                        <p:cTn id="66" dur="1" fill="hold">
                                          <p:stCondLst>
                                            <p:cond delay="499"/>
                                          </p:stCondLst>
                                        </p:cTn>
                                        <p:tgtEl>
                                          <p:spTgt spid="22"/>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23"/>
                                        </p:tgtEl>
                                        <p:attrNameLst>
                                          <p:attrName>ppt_x</p:attrName>
                                        </p:attrNameLst>
                                      </p:cBhvr>
                                      <p:tavLst>
                                        <p:tav tm="0">
                                          <p:val>
                                            <p:strVal val="ppt_x"/>
                                          </p:val>
                                        </p:tav>
                                        <p:tav tm="100000">
                                          <p:val>
                                            <p:strVal val="ppt_x"/>
                                          </p:val>
                                        </p:tav>
                                      </p:tavLst>
                                    </p:anim>
                                    <p:anim calcmode="lin" valueType="num">
                                      <p:cBhvr additive="base">
                                        <p:cTn id="69" dur="500"/>
                                        <p:tgtEl>
                                          <p:spTgt spid="23"/>
                                        </p:tgtEl>
                                        <p:attrNameLst>
                                          <p:attrName>ppt_y</p:attrName>
                                        </p:attrNameLst>
                                      </p:cBhvr>
                                      <p:tavLst>
                                        <p:tav tm="0">
                                          <p:val>
                                            <p:strVal val="ppt_y"/>
                                          </p:val>
                                        </p:tav>
                                        <p:tav tm="100000">
                                          <p:val>
                                            <p:strVal val="1+ppt_h/2"/>
                                          </p:val>
                                        </p:tav>
                                      </p:tavLst>
                                    </p:anim>
                                    <p:set>
                                      <p:cBhvr>
                                        <p:cTn id="70" dur="1" fill="hold">
                                          <p:stCondLst>
                                            <p:cond delay="499"/>
                                          </p:stCondLst>
                                        </p:cTn>
                                        <p:tgtEl>
                                          <p:spTgt spid="2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25"/>
                                        </p:tgtEl>
                                        <p:attrNameLst>
                                          <p:attrName>ppt_x</p:attrName>
                                        </p:attrNameLst>
                                      </p:cBhvr>
                                      <p:tavLst>
                                        <p:tav tm="0">
                                          <p:val>
                                            <p:strVal val="ppt_x"/>
                                          </p:val>
                                        </p:tav>
                                        <p:tav tm="100000">
                                          <p:val>
                                            <p:strVal val="ppt_x"/>
                                          </p:val>
                                        </p:tav>
                                      </p:tavLst>
                                    </p:anim>
                                    <p:anim calcmode="lin" valueType="num">
                                      <p:cBhvr additive="base">
                                        <p:cTn id="73" dur="500"/>
                                        <p:tgtEl>
                                          <p:spTgt spid="25"/>
                                        </p:tgtEl>
                                        <p:attrNameLst>
                                          <p:attrName>ppt_y</p:attrName>
                                        </p:attrNameLst>
                                      </p:cBhvr>
                                      <p:tavLst>
                                        <p:tav tm="0">
                                          <p:val>
                                            <p:strVal val="ppt_y"/>
                                          </p:val>
                                        </p:tav>
                                        <p:tav tm="100000">
                                          <p:val>
                                            <p:strVal val="1+ppt_h/2"/>
                                          </p:val>
                                        </p:tav>
                                      </p:tavLst>
                                    </p:anim>
                                    <p:set>
                                      <p:cBhvr>
                                        <p:cTn id="74" dur="1" fill="hold">
                                          <p:stCondLst>
                                            <p:cond delay="499"/>
                                          </p:stCondLst>
                                        </p:cTn>
                                        <p:tgtEl>
                                          <p:spTgt spid="2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2" nodeType="clickEffect">
                                  <p:stCondLst>
                                    <p:cond delay="0"/>
                                  </p:stCondLst>
                                  <p:childTnLst>
                                    <p:animMotion origin="layout" path="M 0.0253646 0.000185185 L 0.0466667 9.25926e-05 " pathEditMode="relative" rAng="0" ptsTypes="">
                                      <p:cBhvr>
                                        <p:cTn id="84" dur="2000" fill="hold"/>
                                        <p:tgtEl>
                                          <p:spTgt spid="17"/>
                                        </p:tgtEl>
                                        <p:attrNameLst>
                                          <p:attrName>ppt_x</p:attrName>
                                          <p:attrName>ppt_y</p:attrName>
                                        </p:attrNameLst>
                                      </p:cBhvr>
                                      <p:rCtr x="-2" y="0"/>
                                    </p:animMotion>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3" nodeType="clickEffect">
                                  <p:stCondLst>
                                    <p:cond delay="0"/>
                                  </p:stCondLst>
                                  <p:childTnLst>
                                    <p:animMotion origin="layout" path="M 0.0455209 0.00101855 C 0.0463542 0.00861114 0.0540625 0.0309259 0.0455209 0.0396296 C 0.0369792 0.0483333 0.0114583 0.0442593 0.00291667 0.0444444 " pathEditMode="relative" rAng="0" ptsTypes="">
                                      <p:cBhvr>
                                        <p:cTn id="88" dur="2000" fill="hold"/>
                                        <p:tgtEl>
                                          <p:spTgt spid="17"/>
                                        </p:tgtEl>
                                        <p:attrNameLst>
                                          <p:attrName>ppt_x</p:attrName>
                                          <p:attrName>ppt_y</p:attrName>
                                        </p:attrNameLst>
                                      </p:cBhvr>
                                      <p:rCtr x="-19" y="22"/>
                                    </p:animMotion>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4" nodeType="clickEffect">
                                  <p:stCondLst>
                                    <p:cond delay="0"/>
                                  </p:stCondLst>
                                  <p:childTnLst>
                                    <p:animMotion origin="layout" path="M 0.00291667 0.0448148 L 0.0271354 0.0462037 " pathEditMode="relative" rAng="0" ptsTypes="">
                                      <p:cBhvr>
                                        <p:cTn id="92" dur="2000" fill="hold"/>
                                        <p:tgtEl>
                                          <p:spTgt spid="17"/>
                                        </p:tgtEl>
                                        <p:attrNameLst>
                                          <p:attrName>ppt_x</p:attrName>
                                          <p:attrName>ppt_y</p:attrName>
                                        </p:attrNameLst>
                                      </p:cBhvr>
                                      <p:rCtr x="12" y="1"/>
                                    </p:animMotion>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5" nodeType="clickEffect">
                                  <p:stCondLst>
                                    <p:cond delay="0"/>
                                  </p:stCondLst>
                                  <p:childTnLst>
                                    <p:animMotion origin="layout" path="M 0.0273438 0.0462037 L 0.0503646 0.0451852 " pathEditMode="relative" rAng="0" ptsTypes="">
                                      <p:cBhvr>
                                        <p:cTn id="96" dur="2000" fill="hold"/>
                                        <p:tgtEl>
                                          <p:spTgt spid="17"/>
                                        </p:tgtEl>
                                        <p:attrNameLst>
                                          <p:attrName>ppt_x</p:attrName>
                                          <p:attrName>ppt_y</p:attrName>
                                        </p:attrNameLst>
                                      </p:cBhvr>
                                      <p:rCtr x="12" y="0"/>
                                    </p:animMotion>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6" nodeType="clickEffect">
                                  <p:stCondLst>
                                    <p:cond delay="0"/>
                                  </p:stCondLst>
                                  <p:childTnLst>
                                    <p:animMotion origin="layout" path="M 0.0488021 0.045 C 0.0496875 0.0521296 0.0576563 0.0733333 0.0490104 0.0811111 C 0.0403646 0.0888889 0.0143229 0.0840741 0.005625 0.0838889 " pathEditMode="relative" ptsTypes="">
                                      <p:cBhvr>
                                        <p:cTn id="100" dur="2000" fill="hold"/>
                                        <p:tgtEl>
                                          <p:spTgt spid="17"/>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7" nodeType="clickEffect">
                                  <p:stCondLst>
                                    <p:cond delay="0"/>
                                  </p:stCondLst>
                                  <p:childTnLst>
                                    <p:animMotion origin="layout" path="M 0.00661458 0.0838889 L 0.0282812 0.0838889 " pathEditMode="relative" ptsTypes="">
                                      <p:cBhvr>
                                        <p:cTn id="104" dur="2000" fill="hold"/>
                                        <p:tgtEl>
                                          <p:spTgt spid="17"/>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8" nodeType="clickEffect">
                                  <p:stCondLst>
                                    <p:cond delay="0"/>
                                  </p:stCondLst>
                                  <p:childTnLst>
                                    <p:animMotion origin="layout" path="M 0.0267188 0.084537 L 0.0505729 0.0841667 " pathEditMode="relative" ptsTypes="">
                                      <p:cBhvr>
                                        <p:cTn id="108" dur="2000" fill="hold"/>
                                        <p:tgtEl>
                                          <p:spTgt spid="17"/>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2" presetClass="exit" presetSubtype="4" fill="hold" nodeType="clickEffect">
                                  <p:stCondLst>
                                    <p:cond delay="0"/>
                                  </p:stCondLst>
                                  <p:childTnLst>
                                    <p:anim calcmode="lin" valueType="num">
                                      <p:cBhvr additive="base">
                                        <p:cTn id="112" dur="500"/>
                                        <p:tgtEl>
                                          <p:spTgt spid="26"/>
                                        </p:tgtEl>
                                        <p:attrNameLst>
                                          <p:attrName>ppt_x</p:attrName>
                                        </p:attrNameLst>
                                      </p:cBhvr>
                                      <p:tavLst>
                                        <p:tav tm="0">
                                          <p:val>
                                            <p:strVal val="ppt_x"/>
                                          </p:val>
                                        </p:tav>
                                        <p:tav tm="100000">
                                          <p:val>
                                            <p:strVal val="ppt_x"/>
                                          </p:val>
                                        </p:tav>
                                      </p:tavLst>
                                    </p:anim>
                                    <p:anim calcmode="lin" valueType="num">
                                      <p:cBhvr additive="base">
                                        <p:cTn id="113" dur="500"/>
                                        <p:tgtEl>
                                          <p:spTgt spid="26"/>
                                        </p:tgtEl>
                                        <p:attrNameLst>
                                          <p:attrName>ppt_y</p:attrName>
                                        </p:attrNameLst>
                                      </p:cBhvr>
                                      <p:tavLst>
                                        <p:tav tm="0">
                                          <p:val>
                                            <p:strVal val="ppt_y"/>
                                          </p:val>
                                        </p:tav>
                                        <p:tav tm="100000">
                                          <p:val>
                                            <p:strVal val="1+ppt_h/2"/>
                                          </p:val>
                                        </p:tav>
                                      </p:tavLst>
                                    </p:anim>
                                    <p:set>
                                      <p:cBhvr>
                                        <p:cTn id="114" dur="1" fill="hold">
                                          <p:stCondLst>
                                            <p:cond delay="499"/>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3" presetClass="entr" presetSubtype="16" fill="hold" nodeType="clickEffect">
                                  <p:stCondLst>
                                    <p:cond delay="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3" presetClass="entr" presetSubtype="16" fill="hold" nodeType="clickEffect">
                                  <p:stCondLst>
                                    <p:cond delay="0"/>
                                  </p:stCondLst>
                                  <p:childTnLst>
                                    <p:set>
                                      <p:cBhvr>
                                        <p:cTn id="124" dur="1" fill="hold">
                                          <p:stCondLst>
                                            <p:cond delay="0"/>
                                          </p:stCondLst>
                                        </p:cTn>
                                        <p:tgtEl>
                                          <p:spTgt spid="31"/>
                                        </p:tgtEl>
                                        <p:attrNameLst>
                                          <p:attrName>style.visibility</p:attrName>
                                        </p:attrNameLst>
                                      </p:cBhvr>
                                      <p:to>
                                        <p:strVal val="visible"/>
                                      </p:to>
                                    </p:set>
                                    <p:anim calcmode="lin" valueType="num">
                                      <p:cBhvr>
                                        <p:cTn id="125" dur="500" fill="hold"/>
                                        <p:tgtEl>
                                          <p:spTgt spid="31"/>
                                        </p:tgtEl>
                                        <p:attrNameLst>
                                          <p:attrName>ppt_w</p:attrName>
                                        </p:attrNameLst>
                                      </p:cBhvr>
                                      <p:tavLst>
                                        <p:tav tm="0">
                                          <p:val>
                                            <p:fltVal val="0"/>
                                          </p:val>
                                        </p:tav>
                                        <p:tav tm="100000">
                                          <p:val>
                                            <p:strVal val="#ppt_w"/>
                                          </p:val>
                                        </p:tav>
                                      </p:tavLst>
                                    </p:anim>
                                    <p:anim calcmode="lin" valueType="num">
                                      <p:cBhvr>
                                        <p:cTn id="126"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xit" presetSubtype="4" fill="hold" nodeType="clickEffect">
                                  <p:stCondLst>
                                    <p:cond delay="0"/>
                                  </p:stCondLst>
                                  <p:childTnLst>
                                    <p:anim calcmode="lin" valueType="num">
                                      <p:cBhvr additive="base">
                                        <p:cTn id="130" dur="500"/>
                                        <p:tgtEl>
                                          <p:spTgt spid="18"/>
                                        </p:tgtEl>
                                        <p:attrNameLst>
                                          <p:attrName>ppt_x</p:attrName>
                                        </p:attrNameLst>
                                      </p:cBhvr>
                                      <p:tavLst>
                                        <p:tav tm="0">
                                          <p:val>
                                            <p:strVal val="ppt_x"/>
                                          </p:val>
                                        </p:tav>
                                        <p:tav tm="100000">
                                          <p:val>
                                            <p:strVal val="ppt_x"/>
                                          </p:val>
                                        </p:tav>
                                      </p:tavLst>
                                    </p:anim>
                                    <p:anim calcmode="lin" valueType="num">
                                      <p:cBhvr additive="base">
                                        <p:cTn id="131" dur="500"/>
                                        <p:tgtEl>
                                          <p:spTgt spid="18"/>
                                        </p:tgtEl>
                                        <p:attrNameLst>
                                          <p:attrName>ppt_y</p:attrName>
                                        </p:attrNameLst>
                                      </p:cBhvr>
                                      <p:tavLst>
                                        <p:tav tm="0">
                                          <p:val>
                                            <p:strVal val="ppt_y"/>
                                          </p:val>
                                        </p:tav>
                                        <p:tav tm="100000">
                                          <p:val>
                                            <p:strVal val="1+ppt_h/2"/>
                                          </p:val>
                                        </p:tav>
                                      </p:tavLst>
                                    </p:anim>
                                    <p:set>
                                      <p:cBhvr>
                                        <p:cTn id="132" dur="1" fill="hold">
                                          <p:stCondLst>
                                            <p:cond delay="499"/>
                                          </p:stCondLst>
                                        </p:cTn>
                                        <p:tgtEl>
                                          <p:spTgt spid="18"/>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additive="base">
                                        <p:cTn id="134" dur="500"/>
                                        <p:tgtEl>
                                          <p:spTgt spid="28"/>
                                        </p:tgtEl>
                                        <p:attrNameLst>
                                          <p:attrName>ppt_x</p:attrName>
                                        </p:attrNameLst>
                                      </p:cBhvr>
                                      <p:tavLst>
                                        <p:tav tm="0">
                                          <p:val>
                                            <p:strVal val="ppt_x"/>
                                          </p:val>
                                        </p:tav>
                                        <p:tav tm="100000">
                                          <p:val>
                                            <p:strVal val="ppt_x"/>
                                          </p:val>
                                        </p:tav>
                                      </p:tavLst>
                                    </p:anim>
                                    <p:anim calcmode="lin" valueType="num">
                                      <p:cBhvr additive="base">
                                        <p:cTn id="135" dur="500"/>
                                        <p:tgtEl>
                                          <p:spTgt spid="28"/>
                                        </p:tgtEl>
                                        <p:attrNameLst>
                                          <p:attrName>ppt_y</p:attrName>
                                        </p:attrNameLst>
                                      </p:cBhvr>
                                      <p:tavLst>
                                        <p:tav tm="0">
                                          <p:val>
                                            <p:strVal val="ppt_y"/>
                                          </p:val>
                                        </p:tav>
                                        <p:tav tm="100000">
                                          <p:val>
                                            <p:strVal val="1+ppt_h/2"/>
                                          </p:val>
                                        </p:tav>
                                      </p:tavLst>
                                    </p:anim>
                                    <p:set>
                                      <p:cBhvr>
                                        <p:cTn id="136" dur="1" fill="hold">
                                          <p:stCondLst>
                                            <p:cond delay="499"/>
                                          </p:stCondLst>
                                        </p:cTn>
                                        <p:tgtEl>
                                          <p:spTgt spid="28"/>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3" presetClass="entr" presetSubtype="16" fill="hold" nodeType="clickEffect">
                                  <p:stCondLst>
                                    <p:cond delay="0"/>
                                  </p:stCondLst>
                                  <p:childTnLst>
                                    <p:set>
                                      <p:cBhvr>
                                        <p:cTn id="140" dur="1" fill="hold">
                                          <p:stCondLst>
                                            <p:cond delay="0"/>
                                          </p:stCondLst>
                                        </p:cTn>
                                        <p:tgtEl>
                                          <p:spTgt spid="34"/>
                                        </p:tgtEl>
                                        <p:attrNameLst>
                                          <p:attrName>style.visibility</p:attrName>
                                        </p:attrNameLst>
                                      </p:cBhvr>
                                      <p:to>
                                        <p:strVal val="visible"/>
                                      </p:to>
                                    </p:set>
                                    <p:anim calcmode="lin" valueType="num">
                                      <p:cBhvr>
                                        <p:cTn id="141" dur="500" fill="hold"/>
                                        <p:tgtEl>
                                          <p:spTgt spid="34"/>
                                        </p:tgtEl>
                                        <p:attrNameLst>
                                          <p:attrName>ppt_w</p:attrName>
                                        </p:attrNameLst>
                                      </p:cBhvr>
                                      <p:tavLst>
                                        <p:tav tm="0">
                                          <p:val>
                                            <p:fltVal val="0"/>
                                          </p:val>
                                        </p:tav>
                                        <p:tav tm="100000">
                                          <p:val>
                                            <p:strVal val="#ppt_w"/>
                                          </p:val>
                                        </p:tav>
                                      </p:tavLst>
                                    </p:anim>
                                    <p:anim calcmode="lin" valueType="num">
                                      <p:cBhvr>
                                        <p:cTn id="142"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23" presetClass="entr" presetSubtype="16" fill="hold" nodeType="click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p:cTn id="147" dur="500" fill="hold"/>
                                        <p:tgtEl>
                                          <p:spTgt spid="32"/>
                                        </p:tgtEl>
                                        <p:attrNameLst>
                                          <p:attrName>ppt_w</p:attrName>
                                        </p:attrNameLst>
                                      </p:cBhvr>
                                      <p:tavLst>
                                        <p:tav tm="0">
                                          <p:val>
                                            <p:fltVal val="0"/>
                                          </p:val>
                                        </p:tav>
                                        <p:tav tm="100000">
                                          <p:val>
                                            <p:strVal val="#ppt_w"/>
                                          </p:val>
                                        </p:tav>
                                      </p:tavLst>
                                    </p:anim>
                                    <p:anim calcmode="lin" valueType="num">
                                      <p:cBhvr>
                                        <p:cTn id="148"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23" presetClass="entr" presetSubtype="16" fill="hold" nodeType="click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p:cTn id="153" dur="500" fill="hold"/>
                                        <p:tgtEl>
                                          <p:spTgt spid="35"/>
                                        </p:tgtEl>
                                        <p:attrNameLst>
                                          <p:attrName>ppt_w</p:attrName>
                                        </p:attrNameLst>
                                      </p:cBhvr>
                                      <p:tavLst>
                                        <p:tav tm="0">
                                          <p:val>
                                            <p:fltVal val="0"/>
                                          </p:val>
                                        </p:tav>
                                        <p:tav tm="100000">
                                          <p:val>
                                            <p:strVal val="#ppt_w"/>
                                          </p:val>
                                        </p:tav>
                                      </p:tavLst>
                                    </p:anim>
                                    <p:anim calcmode="lin" valueType="num">
                                      <p:cBhvr>
                                        <p:cTn id="154"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23" presetClass="entr" presetSubtype="16" fill="hold" nodeType="clickEffect">
                                  <p:stCondLst>
                                    <p:cond delay="0"/>
                                  </p:stCondLst>
                                  <p:childTnLst>
                                    <p:set>
                                      <p:cBhvr>
                                        <p:cTn id="158" dur="1" fill="hold">
                                          <p:stCondLst>
                                            <p:cond delay="0"/>
                                          </p:stCondLst>
                                        </p:cTn>
                                        <p:tgtEl>
                                          <p:spTgt spid="36"/>
                                        </p:tgtEl>
                                        <p:attrNameLst>
                                          <p:attrName>style.visibility</p:attrName>
                                        </p:attrNameLst>
                                      </p:cBhvr>
                                      <p:to>
                                        <p:strVal val="visible"/>
                                      </p:to>
                                    </p:set>
                                    <p:anim calcmode="lin" valueType="num">
                                      <p:cBhvr>
                                        <p:cTn id="159" dur="500" fill="hold"/>
                                        <p:tgtEl>
                                          <p:spTgt spid="36"/>
                                        </p:tgtEl>
                                        <p:attrNameLst>
                                          <p:attrName>ppt_w</p:attrName>
                                        </p:attrNameLst>
                                      </p:cBhvr>
                                      <p:tavLst>
                                        <p:tav tm="0">
                                          <p:val>
                                            <p:fltVal val="0"/>
                                          </p:val>
                                        </p:tav>
                                        <p:tav tm="100000">
                                          <p:val>
                                            <p:strVal val="#ppt_w"/>
                                          </p:val>
                                        </p:tav>
                                      </p:tavLst>
                                    </p:anim>
                                    <p:anim calcmode="lin" valueType="num">
                                      <p:cBhvr>
                                        <p:cTn id="160"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23" presetClass="entr" presetSubtype="16" fill="hold" nodeType="click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p:cTn id="165" dur="500" fill="hold"/>
                                        <p:tgtEl>
                                          <p:spTgt spid="38"/>
                                        </p:tgtEl>
                                        <p:attrNameLst>
                                          <p:attrName>ppt_w</p:attrName>
                                        </p:attrNameLst>
                                      </p:cBhvr>
                                      <p:tavLst>
                                        <p:tav tm="0">
                                          <p:val>
                                            <p:fltVal val="0"/>
                                          </p:val>
                                        </p:tav>
                                        <p:tav tm="100000">
                                          <p:val>
                                            <p:strVal val="#ppt_w"/>
                                          </p:val>
                                        </p:tav>
                                      </p:tavLst>
                                    </p:anim>
                                    <p:anim calcmode="lin" valueType="num">
                                      <p:cBhvr>
                                        <p:cTn id="166"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3" presetClass="entr" presetSubtype="16" fill="hold" nodeType="clickEffect">
                                  <p:stCondLst>
                                    <p:cond delay="0"/>
                                  </p:stCondLst>
                                  <p:childTnLst>
                                    <p:set>
                                      <p:cBhvr>
                                        <p:cTn id="170" dur="1" fill="hold">
                                          <p:stCondLst>
                                            <p:cond delay="0"/>
                                          </p:stCondLst>
                                        </p:cTn>
                                        <p:tgtEl>
                                          <p:spTgt spid="40"/>
                                        </p:tgtEl>
                                        <p:attrNameLst>
                                          <p:attrName>style.visibility</p:attrName>
                                        </p:attrNameLst>
                                      </p:cBhvr>
                                      <p:to>
                                        <p:strVal val="visible"/>
                                      </p:to>
                                    </p:set>
                                    <p:anim calcmode="lin" valueType="num">
                                      <p:cBhvr>
                                        <p:cTn id="171" dur="500" fill="hold"/>
                                        <p:tgtEl>
                                          <p:spTgt spid="40"/>
                                        </p:tgtEl>
                                        <p:attrNameLst>
                                          <p:attrName>ppt_w</p:attrName>
                                        </p:attrNameLst>
                                      </p:cBhvr>
                                      <p:tavLst>
                                        <p:tav tm="0">
                                          <p:val>
                                            <p:fltVal val="0"/>
                                          </p:val>
                                        </p:tav>
                                        <p:tav tm="100000">
                                          <p:val>
                                            <p:strVal val="#ppt_w"/>
                                          </p:val>
                                        </p:tav>
                                      </p:tavLst>
                                    </p:anim>
                                    <p:anim calcmode="lin" valueType="num">
                                      <p:cBhvr>
                                        <p:cTn id="172" dur="500" fill="hold"/>
                                        <p:tgtEl>
                                          <p:spTgt spid="40"/>
                                        </p:tgtEl>
                                        <p:attrNameLst>
                                          <p:attrName>ppt_h</p:attrName>
                                        </p:attrNameLst>
                                      </p:cBhvr>
                                      <p:tavLst>
                                        <p:tav tm="0">
                                          <p:val>
                                            <p:fltVal val="0"/>
                                          </p:val>
                                        </p:tav>
                                        <p:tav tm="100000">
                                          <p:val>
                                            <p:strVal val="#ppt_h"/>
                                          </p:val>
                                        </p:tav>
                                      </p:tavLst>
                                    </p:anim>
                                  </p:childTnLst>
                                </p:cTn>
                              </p:par>
                              <p:par>
                                <p:cTn id="173" presetID="23" presetClass="entr" presetSubtype="16" fill="hold" nodeType="withEffect">
                                  <p:stCondLst>
                                    <p:cond delay="0"/>
                                  </p:stCondLst>
                                  <p:childTnLst>
                                    <p:set>
                                      <p:cBhvr>
                                        <p:cTn id="174" dur="1" fill="hold">
                                          <p:stCondLst>
                                            <p:cond delay="0"/>
                                          </p:stCondLst>
                                        </p:cTn>
                                        <p:tgtEl>
                                          <p:spTgt spid="39"/>
                                        </p:tgtEl>
                                        <p:attrNameLst>
                                          <p:attrName>style.visibility</p:attrName>
                                        </p:attrNameLst>
                                      </p:cBhvr>
                                      <p:to>
                                        <p:strVal val="visible"/>
                                      </p:to>
                                    </p:set>
                                    <p:anim calcmode="lin" valueType="num">
                                      <p:cBhvr>
                                        <p:cTn id="175" dur="500" fill="hold"/>
                                        <p:tgtEl>
                                          <p:spTgt spid="39"/>
                                        </p:tgtEl>
                                        <p:attrNameLst>
                                          <p:attrName>ppt_w</p:attrName>
                                        </p:attrNameLst>
                                      </p:cBhvr>
                                      <p:tavLst>
                                        <p:tav tm="0">
                                          <p:val>
                                            <p:fltVal val="0"/>
                                          </p:val>
                                        </p:tav>
                                        <p:tav tm="100000">
                                          <p:val>
                                            <p:strVal val="#ppt_w"/>
                                          </p:val>
                                        </p:tav>
                                      </p:tavLst>
                                    </p:anim>
                                    <p:anim calcmode="lin" valueType="num">
                                      <p:cBhvr>
                                        <p:cTn id="176"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7" grpId="3" animBg="1"/>
      <p:bldP spid="17" grpId="4" animBg="1"/>
      <p:bldP spid="17" grpId="5" animBg="1"/>
      <p:bldP spid="17" grpId="6" animBg="1"/>
      <p:bldP spid="17" grpId="7" animBg="1"/>
      <p:bldP spid="17" grpId="8"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4395" y="413385"/>
            <a:ext cx="5205730" cy="695960"/>
          </a:xfrm>
        </p:spPr>
        <p:txBody>
          <a:bodyPr anchor="t" anchorCtr="0">
            <a:noAutofit/>
          </a:bodyPr>
          <a:lstStyle/>
          <a:p>
            <a:pPr algn="l"/>
            <a:r>
              <a:rPr lang="en-US" sz="4000" b="1" i="1" u="sng" dirty="0">
                <a:effectLst/>
                <a:latin typeface="Times New Roman" panose="02020603050405020304" charset="0"/>
                <a:cs typeface="Times New Roman" panose="02020603050405020304" charset="0"/>
              </a:rPr>
              <a:t>TensorFlow</a:t>
            </a:r>
            <a:endParaRPr lang="en-US" sz="4000" b="1" i="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74395" y="1253490"/>
            <a:ext cx="5205730" cy="5201285"/>
          </a:xfrm>
        </p:spPr>
        <p:txBody>
          <a:bodyPr anchor="t" anchorCtr="0">
            <a:normAutofit/>
          </a:bodyPr>
          <a:lstStyle/>
          <a:p>
            <a:pPr algn="l">
              <a:buFont typeface="Arial" panose="020B0604020202020204" pitchFamily="34" charset="0"/>
            </a:pPr>
            <a:r>
              <a:rPr lang="en-US" sz="2000"/>
              <a:t>TensorFlow adalah kerangka kerja (framework) perangkat lunak sumber terbuka yang digunakan untuk pengembangan, pelatihan, dan implementasi model-model pembelajaran mesin dan jaringan saraf. Ini membantu para peneliti dan pengembang dalam membangun aplikasi berbasis kecerdasan buatan, pengolahan bahasa alami, pengenalan gambar, pemrosesan deret waktu, dan banyak lagi. </a:t>
            </a:r>
            <a:endParaRPr lang="en-US" sz="20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8" name="Picture 28" descr="TensorFLow-Definition-1-528x195"/>
          <p:cNvPicPr>
            <a:picLocks noChangeAspect="1"/>
          </p:cNvPicPr>
          <p:nvPr/>
        </p:nvPicPr>
        <p:blipFill>
          <a:blip r:embed="rId1">
            <a:lum bright="6000" contrast="12000"/>
          </a:blip>
          <a:stretch>
            <a:fillRect/>
          </a:stretch>
        </p:blipFill>
        <p:spPr>
          <a:xfrm>
            <a:off x="5993130" y="1109345"/>
            <a:ext cx="5474335" cy="1949450"/>
          </a:xfrm>
          <a:prstGeom prst="rect">
            <a:avLst/>
          </a:prstGeom>
        </p:spPr>
      </p:pic>
      <p:pic>
        <p:nvPicPr>
          <p:cNvPr id="5" name="Picture 4"/>
          <p:cNvPicPr>
            <a:picLocks noChangeAspect="1"/>
          </p:cNvPicPr>
          <p:nvPr/>
        </p:nvPicPr>
        <p:blipFill>
          <a:blip r:embed="rId2"/>
          <a:stretch>
            <a:fillRect/>
          </a:stretch>
        </p:blipFill>
        <p:spPr>
          <a:xfrm>
            <a:off x="5993130" y="3677920"/>
            <a:ext cx="5474335" cy="229362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4395" y="413385"/>
            <a:ext cx="5205730" cy="695960"/>
          </a:xfrm>
        </p:spPr>
        <p:txBody>
          <a:bodyPr anchor="t" anchorCtr="0">
            <a:noAutofit/>
          </a:bodyPr>
          <a:lstStyle/>
          <a:p>
            <a:pPr algn="l"/>
            <a:r>
              <a:rPr lang="en-US" sz="4000" b="1" i="1" u="sng" dirty="0">
                <a:effectLst/>
                <a:latin typeface="Times New Roman" panose="02020603050405020304" charset="0"/>
                <a:cs typeface="Times New Roman" panose="02020603050405020304" charset="0"/>
              </a:rPr>
              <a:t>Library face-api.js</a:t>
            </a:r>
            <a:endParaRPr lang="en-US" sz="4000" b="1" i="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74395" y="1253490"/>
            <a:ext cx="4779645" cy="5201285"/>
          </a:xfrm>
        </p:spPr>
        <p:txBody>
          <a:bodyPr anchor="t" anchorCtr="0">
            <a:normAutofit/>
          </a:bodyPr>
          <a:lstStyle/>
          <a:p>
            <a:pPr algn="l">
              <a:buFont typeface="Arial" panose="020B0604020202020204" pitchFamily="34" charset="0"/>
            </a:pPr>
            <a:r>
              <a:rPr lang="en-US" sz="2000" i="1">
                <a:latin typeface="Times New Roman" panose="02020603050405020304" charset="0"/>
                <a:cs typeface="Times New Roman" panose="02020603050405020304" charset="0"/>
              </a:rPr>
              <a:t>“face-api.js, a javascript module, built on top of tensorflow.js core, which implements several CNNs (Convolutional Neural Networks) to solve face detection, face recognition and face landmark detection, optimized for the web and for mobile devices.”</a:t>
            </a:r>
            <a:endParaRPr lang="en-US" sz="2000" i="1">
              <a:latin typeface="Times New Roman" panose="02020603050405020304" charset="0"/>
              <a:cs typeface="Times New Roman" panose="02020603050405020304" charset="0"/>
            </a:endParaRPr>
          </a:p>
          <a:p>
            <a:pPr algn="l">
              <a:buFont typeface="Arial" panose="020B0604020202020204" pitchFamily="34" charset="0"/>
            </a:pPr>
            <a:r>
              <a:rPr lang="en-US" sz="2000">
                <a:latin typeface="Times New Roman" panose="02020603050405020304" charset="0"/>
                <a:cs typeface="Times New Roman" panose="02020603050405020304" charset="0"/>
              </a:rPr>
              <a:t>- </a:t>
            </a:r>
            <a:r>
              <a:rPr lang="en-US" sz="2000" i="1">
                <a:latin typeface="Times New Roman" panose="02020603050405020304" charset="0"/>
                <a:cs typeface="Times New Roman" panose="02020603050405020304" charset="0"/>
              </a:rPr>
              <a:t>face-api.js </a:t>
            </a:r>
            <a:r>
              <a:rPr lang="en-US" sz="2000">
                <a:latin typeface="Times New Roman" panose="02020603050405020304" charset="0"/>
                <a:cs typeface="Times New Roman" panose="02020603050405020304" charset="0"/>
              </a:rPr>
              <a:t>adalah sebuah modul JavaScript yang dibangun di atas </a:t>
            </a:r>
            <a:r>
              <a:rPr lang="en-US" sz="2000" i="1">
                <a:latin typeface="Times New Roman" panose="02020603050405020304" charset="0"/>
                <a:cs typeface="Times New Roman" panose="02020603050405020304" charset="0"/>
              </a:rPr>
              <a:t>tensorflow.js core</a:t>
            </a:r>
            <a:r>
              <a:rPr lang="en-US" sz="2000">
                <a:latin typeface="Times New Roman" panose="02020603050405020304" charset="0"/>
                <a:cs typeface="Times New Roman" panose="02020603050405020304" charset="0"/>
              </a:rPr>
              <a:t>, yang mengimplementasikan beberapa </a:t>
            </a:r>
            <a:r>
              <a:rPr lang="en-US" sz="2000" i="1">
                <a:latin typeface="Times New Roman" panose="02020603050405020304" charset="0"/>
                <a:cs typeface="Times New Roman" panose="02020603050405020304" charset="0"/>
              </a:rPr>
              <a:t>CNN (Convolutional Neural Networks) </a:t>
            </a:r>
            <a:r>
              <a:rPr lang="en-US" sz="2000">
                <a:latin typeface="Times New Roman" panose="02020603050405020304" charset="0"/>
                <a:cs typeface="Times New Roman" panose="02020603050405020304" charset="0"/>
              </a:rPr>
              <a:t>untuk menyelesaikan deteksi wajah, pengenalan wajah, dan deteksi landmark wajah, dioptimalkan untuk web dan perangkat mobile.</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0" name="Picture 20" descr="face recognition"/>
          <p:cNvPicPr>
            <a:picLocks noChangeAspect="1"/>
          </p:cNvPicPr>
          <p:nvPr/>
        </p:nvPicPr>
        <p:blipFill>
          <a:blip r:embed="rId1"/>
          <a:stretch>
            <a:fillRect/>
          </a:stretch>
        </p:blipFill>
        <p:spPr>
          <a:xfrm>
            <a:off x="6181090" y="2614295"/>
            <a:ext cx="2409190" cy="1604010"/>
          </a:xfrm>
          <a:prstGeom prst="rect">
            <a:avLst/>
          </a:prstGeom>
        </p:spPr>
      </p:pic>
      <p:pic>
        <p:nvPicPr>
          <p:cNvPr id="22" name="Picture 22" descr="face landmark"/>
          <p:cNvPicPr>
            <a:picLocks noChangeAspect="1"/>
          </p:cNvPicPr>
          <p:nvPr/>
        </p:nvPicPr>
        <p:blipFill>
          <a:blip r:embed="rId2"/>
          <a:stretch>
            <a:fillRect/>
          </a:stretch>
        </p:blipFill>
        <p:spPr>
          <a:xfrm>
            <a:off x="8705215" y="2613025"/>
            <a:ext cx="2409190" cy="1605280"/>
          </a:xfrm>
          <a:prstGeom prst="rect">
            <a:avLst/>
          </a:prstGeom>
        </p:spPr>
      </p:pic>
      <p:pic>
        <p:nvPicPr>
          <p:cNvPr id="21" name="Picture 21" descr="face expressions"/>
          <p:cNvPicPr>
            <a:picLocks noChangeAspect="1"/>
          </p:cNvPicPr>
          <p:nvPr/>
        </p:nvPicPr>
        <p:blipFill>
          <a:blip r:embed="rId3"/>
          <a:stretch>
            <a:fillRect/>
          </a:stretch>
        </p:blipFill>
        <p:spPr>
          <a:xfrm>
            <a:off x="6181090" y="4382770"/>
            <a:ext cx="2408555" cy="1619250"/>
          </a:xfrm>
          <a:prstGeom prst="rect">
            <a:avLst/>
          </a:prstGeom>
        </p:spPr>
      </p:pic>
      <p:pic>
        <p:nvPicPr>
          <p:cNvPr id="23" name="Picture 23" descr="age estimation &amp; gender recognition"/>
          <p:cNvPicPr>
            <a:picLocks noChangeAspect="1"/>
          </p:cNvPicPr>
          <p:nvPr/>
        </p:nvPicPr>
        <p:blipFill>
          <a:blip r:embed="rId4"/>
          <a:stretch>
            <a:fillRect/>
          </a:stretch>
        </p:blipFill>
        <p:spPr>
          <a:xfrm>
            <a:off x="8707755" y="4382770"/>
            <a:ext cx="2406015" cy="1605915"/>
          </a:xfrm>
          <a:prstGeom prst="rect">
            <a:avLst/>
          </a:prstGeom>
        </p:spPr>
      </p:pic>
      <p:sp>
        <p:nvSpPr>
          <p:cNvPr id="6" name="Subtitle 2"/>
          <p:cNvSpPr>
            <a:spLocks noGrp="1"/>
          </p:cNvSpPr>
          <p:nvPr/>
        </p:nvSpPr>
        <p:spPr>
          <a:xfrm>
            <a:off x="6115685" y="586740"/>
            <a:ext cx="4779645" cy="5201285"/>
          </a:xfrm>
          <a:prstGeom prst="rect">
            <a:avLst/>
          </a:prstGeom>
          <a:noFill/>
          <a:ln w="9525">
            <a:noFill/>
          </a:ln>
        </p:spPr>
        <p:txBody>
          <a:bodyPr anchor="t" anchorCtr="0">
            <a:normAutofit/>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buFont typeface="Arial" panose="020B0604020202020204" pitchFamily="34" charset="0"/>
            </a:pPr>
            <a:r>
              <a:rPr lang="en-US" sz="2000" b="1">
                <a:latin typeface="Times New Roman" panose="02020603050405020304" charset="0"/>
                <a:cs typeface="Times New Roman" panose="02020603050405020304" charset="0"/>
              </a:rPr>
              <a:t>Feature:</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Face Recognition</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Face Landmark Detection</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Face Expression Recognition</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Age Estimation &amp; Gender</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4395" y="413385"/>
            <a:ext cx="6223000" cy="695960"/>
          </a:xfrm>
        </p:spPr>
        <p:txBody>
          <a:bodyPr anchor="t" anchorCtr="0">
            <a:noAutofit/>
          </a:bodyPr>
          <a:lstStyle/>
          <a:p>
            <a:pPr algn="l"/>
            <a:r>
              <a:rPr lang="en-US" sz="4000" b="1" i="1" u="sng" dirty="0">
                <a:effectLst/>
                <a:latin typeface="Times New Roman" panose="02020603050405020304" charset="0"/>
                <a:cs typeface="Times New Roman" panose="02020603050405020304" charset="0"/>
              </a:rPr>
              <a:t>Silent-Face-Anti-Spoofing</a:t>
            </a:r>
            <a:endParaRPr lang="en-US" sz="4000" b="1" i="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74395" y="1487170"/>
            <a:ext cx="10293985" cy="4796155"/>
          </a:xfrm>
        </p:spPr>
        <p:txBody>
          <a:bodyPr anchor="t" anchorCtr="0">
            <a:normAutofit lnSpcReduction="10000"/>
          </a:bodyPr>
          <a:lstStyle/>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Model deteksi </a:t>
            </a:r>
            <a:r>
              <a:rPr lang="en-US" sz="2000" i="1">
                <a:latin typeface="Times New Roman" panose="02020603050405020304" charset="0"/>
                <a:cs typeface="Times New Roman" panose="02020603050405020304" charset="0"/>
              </a:rPr>
              <a:t>library silent-face-anti-spoofing </a:t>
            </a:r>
            <a:r>
              <a:rPr lang="en-US" sz="2000">
                <a:latin typeface="Times New Roman" panose="02020603050405020304" charset="0"/>
                <a:cs typeface="Times New Roman" panose="02020603050405020304" charset="0"/>
              </a:rPr>
              <a:t>digunakan untuk menentukan apakah wajah dalam suatu gambar asli atau palsu.</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Hal ini dicapai melalui proses yang disebut "</a:t>
            </a:r>
            <a:r>
              <a:rPr lang="en-US" sz="2000" i="1">
                <a:latin typeface="Times New Roman" panose="02020603050405020304" charset="0"/>
                <a:cs typeface="Times New Roman" panose="02020603050405020304" charset="0"/>
              </a:rPr>
              <a:t>liveness</a:t>
            </a:r>
            <a:r>
              <a:rPr lang="en-US" sz="2000">
                <a:latin typeface="Times New Roman" panose="02020603050405020304" charset="0"/>
                <a:cs typeface="Times New Roman" panose="02020603050405020304" charset="0"/>
              </a:rPr>
              <a:t>" atau "</a:t>
            </a:r>
            <a:r>
              <a:rPr lang="en-US" sz="2000" i="1">
                <a:latin typeface="Times New Roman" panose="02020603050405020304" charset="0"/>
                <a:cs typeface="Times New Roman" panose="02020603050405020304" charset="0"/>
              </a:rPr>
              <a:t>anti spoofing</a:t>
            </a:r>
            <a:r>
              <a:rPr lang="en-US" sz="2000">
                <a:latin typeface="Times New Roman" panose="02020603050405020304" charset="0"/>
                <a:cs typeface="Times New Roman" panose="02020603050405020304" charset="0"/>
              </a:rPr>
              <a:t>" yang menilai apakah wajah yang ditampilkan asli atau tidak.</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Model ini menghasilkan tiga output: palsu2d, palsu3d, real.</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0070" y="413385"/>
            <a:ext cx="622300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Apa itu </a:t>
            </a:r>
            <a:r>
              <a:rPr lang="en-US" sz="4000" b="1" i="1" u="sng" dirty="0">
                <a:effectLst/>
                <a:latin typeface="Times New Roman" panose="02020603050405020304" charset="0"/>
                <a:cs typeface="Times New Roman" panose="02020603050405020304" charset="0"/>
              </a:rPr>
              <a:t>liveness</a:t>
            </a:r>
            <a:r>
              <a:rPr lang="en-US" sz="4000" b="1" u="sng" dirty="0">
                <a:effectLst/>
                <a:latin typeface="Times New Roman" panose="02020603050405020304" charset="0"/>
                <a:cs typeface="Times New Roman" panose="02020603050405020304" charset="0"/>
              </a:rPr>
              <a:t>?</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560070" y="1471930"/>
            <a:ext cx="11065510" cy="4763770"/>
          </a:xfrm>
        </p:spPr>
        <p:txBody>
          <a:bodyPr anchor="t" anchorCtr="0">
            <a:normAutofit lnSpcReduction="20000"/>
          </a:bodyPr>
          <a:lstStyle/>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Sistem deteksi </a:t>
            </a:r>
            <a:r>
              <a:rPr lang="en-US" sz="2000" i="1">
                <a:latin typeface="Times New Roman" panose="02020603050405020304" charset="0"/>
                <a:cs typeface="Times New Roman" panose="02020603050405020304" charset="0"/>
              </a:rPr>
              <a:t>liveness </a:t>
            </a:r>
            <a:r>
              <a:rPr lang="en-US" sz="2000">
                <a:latin typeface="Times New Roman" panose="02020603050405020304" charset="0"/>
                <a:cs typeface="Times New Roman" panose="02020603050405020304" charset="0"/>
              </a:rPr>
              <a:t>berusaha untuk membedakan antara data biometrik yang berasal dari sumber yang hidup, seperti wajah seseorang yang sebenarnya, dengan data yang berasal dari sumber palsu atau rekaman, seperti foto wajah.</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Ini dapat dicapai dengan berbagai cara, termasuk analisis dinamika (seperti gerakan mata atau perubahan warna kulit), penggunaan teknologi 3D untuk mendeteksi kedalaman, atau pengujian tantangan (challenges) seperti meminta pengguna untuk melakukan tindakan tertentu (misalnya, menggerakkan kepala).</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955611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8" name="Picture 38" descr="UseCaseDiagramGambaranUmum"/>
          <p:cNvPicPr>
            <a:picLocks noChangeAspect="1"/>
          </p:cNvPicPr>
          <p:nvPr/>
        </p:nvPicPr>
        <p:blipFill>
          <a:blip r:embed="rId1"/>
          <a:stretch>
            <a:fillRect/>
          </a:stretch>
        </p:blipFill>
        <p:spPr>
          <a:xfrm>
            <a:off x="3814445" y="1818640"/>
            <a:ext cx="4563110" cy="4473575"/>
          </a:xfrm>
          <a:prstGeom prst="rect">
            <a:avLst/>
          </a:prstGeom>
        </p:spPr>
      </p:pic>
      <p:sp>
        <p:nvSpPr>
          <p:cNvPr id="5" name="Subtitle 4"/>
          <p:cNvSpPr>
            <a:spLocks noGrp="1"/>
          </p:cNvSpPr>
          <p:nvPr>
            <p:ph type="subTitle" idx="1"/>
          </p:nvPr>
        </p:nvSpPr>
        <p:spPr>
          <a:xfrm>
            <a:off x="1179195" y="1136650"/>
            <a:ext cx="9556115"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Gambaran Umum Sistem</a:t>
            </a:r>
            <a:endParaRPr lang="en-US" sz="2000">
              <a:latin typeface="Times New Roman" panose="02020603050405020304" charset="0"/>
              <a:cs typeface="Times New Roman" panose="02020603050405020304" charset="0"/>
            </a:endParaRPr>
          </a:p>
        </p:txBody>
      </p:sp>
      <p:pic>
        <p:nvPicPr>
          <p:cNvPr id="56" name="Picture 9"/>
          <p:cNvPicPr>
            <a:picLocks noChangeAspect="1"/>
          </p:cNvPicPr>
          <p:nvPr/>
        </p:nvPicPr>
        <p:blipFill>
          <a:blip r:embed="rId2"/>
          <a:stretch>
            <a:fillRect/>
          </a:stretch>
        </p:blipFill>
        <p:spPr>
          <a:xfrm>
            <a:off x="100965" y="1799590"/>
            <a:ext cx="3516630" cy="235839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103505"/>
            <a:ext cx="119303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702945"/>
            <a:ext cx="1193038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Peyimpanan Gambar Sementara ke Local Storage</a:t>
            </a:r>
            <a:endParaRPr lang="en-US" sz="2000">
              <a:latin typeface="Times New Roman" panose="02020603050405020304" charset="0"/>
              <a:cs typeface="Times New Roman" panose="02020603050405020304" charset="0"/>
            </a:endParaRPr>
          </a:p>
        </p:txBody>
      </p:sp>
      <p:pic>
        <p:nvPicPr>
          <p:cNvPr id="39" name="Picture 39" descr="FlowchartDiagramInputImages"/>
          <p:cNvPicPr>
            <a:picLocks noChangeAspect="1"/>
          </p:cNvPicPr>
          <p:nvPr/>
        </p:nvPicPr>
        <p:blipFill>
          <a:blip r:embed="rId1"/>
          <a:stretch>
            <a:fillRect/>
          </a:stretch>
        </p:blipFill>
        <p:spPr>
          <a:xfrm>
            <a:off x="3499485" y="1466850"/>
            <a:ext cx="5678170" cy="4905375"/>
          </a:xfrm>
          <a:prstGeom prst="rect">
            <a:avLst/>
          </a:prstGeom>
        </p:spPr>
      </p:pic>
      <p:pic>
        <p:nvPicPr>
          <p:cNvPr id="52" name="Picture 7"/>
          <p:cNvPicPr>
            <a:picLocks noChangeAspect="1"/>
          </p:cNvPicPr>
          <p:nvPr/>
        </p:nvPicPr>
        <p:blipFill>
          <a:blip r:embed="rId2"/>
          <a:stretch>
            <a:fillRect/>
          </a:stretch>
        </p:blipFill>
        <p:spPr>
          <a:xfrm>
            <a:off x="273050" y="1163320"/>
            <a:ext cx="3094990" cy="2070735"/>
          </a:xfrm>
          <a:prstGeom prst="rect">
            <a:avLst/>
          </a:prstGeom>
          <a:noFill/>
          <a:ln>
            <a:noFill/>
          </a:ln>
        </p:spPr>
      </p:pic>
      <p:pic>
        <p:nvPicPr>
          <p:cNvPr id="29" name="Picture 28" descr="training-gif"/>
          <p:cNvPicPr>
            <a:picLocks noChangeAspect="1"/>
          </p:cNvPicPr>
          <p:nvPr/>
        </p:nvPicPr>
        <p:blipFill>
          <a:blip r:embed="rId3"/>
          <a:stretch>
            <a:fillRect/>
          </a:stretch>
        </p:blipFill>
        <p:spPr>
          <a:xfrm>
            <a:off x="9309100" y="1163320"/>
            <a:ext cx="2567305" cy="3209925"/>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2622550"/>
            <a:ext cx="740473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3221990"/>
            <a:ext cx="740410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Upload Gambar &amp; Hasil Komputasi Wajah ke Database</a:t>
            </a:r>
            <a:endParaRPr lang="en-US" sz="2000">
              <a:latin typeface="Times New Roman" panose="02020603050405020304" charset="0"/>
              <a:cs typeface="Times New Roman" panose="02020603050405020304" charset="0"/>
            </a:endParaRPr>
          </a:p>
        </p:txBody>
      </p:sp>
      <p:pic>
        <p:nvPicPr>
          <p:cNvPr id="40" name="Picture 40" descr="FlowchartDiagramUpload"/>
          <p:cNvPicPr>
            <a:picLocks noChangeAspect="1"/>
          </p:cNvPicPr>
          <p:nvPr/>
        </p:nvPicPr>
        <p:blipFill>
          <a:blip r:embed="rId1"/>
          <a:stretch>
            <a:fillRect/>
          </a:stretch>
        </p:blipFill>
        <p:spPr>
          <a:xfrm>
            <a:off x="7687945" y="280035"/>
            <a:ext cx="3782060" cy="6001385"/>
          </a:xfrm>
          <a:prstGeom prst="rect">
            <a:avLst/>
          </a:prstGeom>
        </p:spPr>
      </p:pic>
      <p:pic>
        <p:nvPicPr>
          <p:cNvPr id="52" name="Picture 7"/>
          <p:cNvPicPr>
            <a:picLocks noChangeAspect="1"/>
          </p:cNvPicPr>
          <p:nvPr/>
        </p:nvPicPr>
        <p:blipFill>
          <a:blip r:embed="rId2"/>
          <a:stretch>
            <a:fillRect/>
          </a:stretch>
        </p:blipFill>
        <p:spPr>
          <a:xfrm>
            <a:off x="3984625" y="4090035"/>
            <a:ext cx="3094990" cy="2070735"/>
          </a:xfrm>
          <a:prstGeom prst="rect">
            <a:avLst/>
          </a:prstGeom>
          <a:noFill/>
          <a:ln>
            <a:noFill/>
          </a:ln>
        </p:spPr>
      </p:pic>
      <p:pic>
        <p:nvPicPr>
          <p:cNvPr id="78" name="Picture 28"/>
          <p:cNvPicPr>
            <a:picLocks noChangeAspect="1"/>
          </p:cNvPicPr>
          <p:nvPr/>
        </p:nvPicPr>
        <p:blipFill>
          <a:blip r:embed="rId3"/>
          <a:stretch>
            <a:fillRect/>
          </a:stretch>
        </p:blipFill>
        <p:spPr>
          <a:xfrm>
            <a:off x="518160" y="4405630"/>
            <a:ext cx="3311525" cy="129476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103505"/>
            <a:ext cx="119303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702945"/>
            <a:ext cx="1193038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Flow Proses Halaman Pengenalan Wajah</a:t>
            </a:r>
            <a:endParaRPr lang="en-US" sz="2000">
              <a:latin typeface="Times New Roman" panose="02020603050405020304" charset="0"/>
              <a:cs typeface="Times New Roman" panose="02020603050405020304" charset="0"/>
            </a:endParaRPr>
          </a:p>
        </p:txBody>
      </p:sp>
      <p:pic>
        <p:nvPicPr>
          <p:cNvPr id="41" name="Picture 41" descr="FlowchartDiagramPengenalan"/>
          <p:cNvPicPr>
            <a:picLocks noChangeAspect="1"/>
          </p:cNvPicPr>
          <p:nvPr/>
        </p:nvPicPr>
        <p:blipFill>
          <a:blip r:embed="rId1"/>
          <a:stretch>
            <a:fillRect/>
          </a:stretch>
        </p:blipFill>
        <p:spPr>
          <a:xfrm>
            <a:off x="2875915" y="1357630"/>
            <a:ext cx="6405880" cy="5073015"/>
          </a:xfrm>
          <a:prstGeom prst="rect">
            <a:avLst/>
          </a:prstGeom>
        </p:spPr>
      </p:pic>
      <p:pic>
        <p:nvPicPr>
          <p:cNvPr id="27" name="Picture 26" descr="95fda923-7ee2-4cf0-9c00-cdd5ad00765c"/>
          <p:cNvPicPr>
            <a:picLocks noChangeAspect="1"/>
          </p:cNvPicPr>
          <p:nvPr/>
        </p:nvPicPr>
        <p:blipFill>
          <a:blip r:embed="rId2"/>
          <a:stretch>
            <a:fillRect/>
          </a:stretch>
        </p:blipFill>
        <p:spPr>
          <a:xfrm>
            <a:off x="9884410" y="268605"/>
            <a:ext cx="1948180" cy="2894965"/>
          </a:xfrm>
          <a:prstGeom prst="rect">
            <a:avLst/>
          </a:prstGeom>
        </p:spPr>
      </p:pic>
      <p:pic>
        <p:nvPicPr>
          <p:cNvPr id="28" name="Picture 27" descr="wabcam-gif"/>
          <p:cNvPicPr>
            <a:picLocks noChangeAspect="1"/>
          </p:cNvPicPr>
          <p:nvPr/>
        </p:nvPicPr>
        <p:blipFill>
          <a:blip r:embed="rId3"/>
          <a:stretch>
            <a:fillRect/>
          </a:stretch>
        </p:blipFill>
        <p:spPr>
          <a:xfrm>
            <a:off x="9737725" y="3582035"/>
            <a:ext cx="2121535" cy="2652395"/>
          </a:xfrm>
          <a:prstGeom prst="rect">
            <a:avLst/>
          </a:prstGeom>
        </p:spPr>
      </p:pic>
      <p:pic>
        <p:nvPicPr>
          <p:cNvPr id="52" name="Picture 7"/>
          <p:cNvPicPr>
            <a:picLocks noChangeAspect="1"/>
          </p:cNvPicPr>
          <p:nvPr/>
        </p:nvPicPr>
        <p:blipFill>
          <a:blip r:embed="rId4"/>
          <a:stretch>
            <a:fillRect/>
          </a:stretch>
        </p:blipFill>
        <p:spPr>
          <a:xfrm>
            <a:off x="186055" y="1917700"/>
            <a:ext cx="2487295" cy="166433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2622550"/>
            <a:ext cx="811212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3221990"/>
            <a:ext cx="811149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Flow Proses </a:t>
            </a:r>
            <a:r>
              <a:rPr lang="en-US" sz="2000" i="1">
                <a:latin typeface="Times New Roman" panose="02020603050405020304" charset="0"/>
                <a:cs typeface="Times New Roman" panose="02020603050405020304" charset="0"/>
              </a:rPr>
              <a:t>CNN </a:t>
            </a:r>
            <a:r>
              <a:rPr lang="en-US" sz="2000">
                <a:latin typeface="Times New Roman" panose="02020603050405020304" charset="0"/>
                <a:cs typeface="Times New Roman" panose="02020603050405020304" charset="0"/>
              </a:rPr>
              <a:t>Dalam Kostumisasi Dataset</a:t>
            </a:r>
            <a:endParaRPr lang="en-US" sz="2000">
              <a:latin typeface="Times New Roman" panose="02020603050405020304" charset="0"/>
              <a:cs typeface="Times New Roman" panose="02020603050405020304" charset="0"/>
            </a:endParaRPr>
          </a:p>
        </p:txBody>
      </p:sp>
      <p:pic>
        <p:nvPicPr>
          <p:cNvPr id="43" name="Picture 43" descr="FlowchartDiagramCNN"/>
          <p:cNvPicPr>
            <a:picLocks noChangeAspect="1"/>
          </p:cNvPicPr>
          <p:nvPr/>
        </p:nvPicPr>
        <p:blipFill>
          <a:blip r:embed="rId1"/>
          <a:stretch>
            <a:fillRect/>
          </a:stretch>
        </p:blipFill>
        <p:spPr>
          <a:xfrm>
            <a:off x="8953500" y="170815"/>
            <a:ext cx="2061845" cy="6252845"/>
          </a:xfrm>
          <a:prstGeom prst="rect">
            <a:avLst/>
          </a:prstGeom>
        </p:spPr>
      </p:pic>
      <p:pic>
        <p:nvPicPr>
          <p:cNvPr id="3" name="Picture 2"/>
          <p:cNvPicPr>
            <a:picLocks noChangeAspect="1"/>
          </p:cNvPicPr>
          <p:nvPr/>
        </p:nvPicPr>
        <p:blipFill>
          <a:blip r:embed="rId2"/>
          <a:stretch>
            <a:fillRect/>
          </a:stretch>
        </p:blipFill>
        <p:spPr>
          <a:xfrm>
            <a:off x="742950" y="273685"/>
            <a:ext cx="4032885" cy="2348865"/>
          </a:xfrm>
          <a:prstGeom prst="rect">
            <a:avLst/>
          </a:prstGeom>
        </p:spPr>
      </p:pic>
      <p:pic>
        <p:nvPicPr>
          <p:cNvPr id="6" name="Picture 5"/>
          <p:cNvPicPr>
            <a:picLocks noChangeAspect="1"/>
          </p:cNvPicPr>
          <p:nvPr/>
        </p:nvPicPr>
        <p:blipFill>
          <a:blip r:embed="rId3"/>
          <a:stretch>
            <a:fillRect/>
          </a:stretch>
        </p:blipFill>
        <p:spPr>
          <a:xfrm>
            <a:off x="3893185" y="3834765"/>
            <a:ext cx="3510915" cy="2588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508635"/>
            <a:ext cx="6615430" cy="1485265"/>
          </a:xfrm>
        </p:spPr>
        <p:txBody>
          <a:bodyPr anchor="t" anchorCtr="0">
            <a:noAutofit/>
          </a:bodyPr>
          <a:lstStyle/>
          <a:p>
            <a:pPr algn="l"/>
            <a:r>
              <a:rPr lang="en-US" sz="4000" b="1" u="sng" dirty="0">
                <a:effectLst/>
                <a:latin typeface="Times New Roman" panose="02020603050405020304" charset="0"/>
                <a:cs typeface="Times New Roman" panose="02020603050405020304" charset="0"/>
              </a:rPr>
              <a:t>Ringkasan &amp; Latar Belakang</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1599565"/>
            <a:ext cx="9726295" cy="4659630"/>
          </a:xfrm>
        </p:spPr>
        <p:txBody>
          <a:bodyPr anchor="t" anchorCtr="0">
            <a:normAutofit/>
          </a:bodyPr>
          <a:lstStyle/>
          <a:p>
            <a:pPr marL="342900" indent="-342900" algn="l">
              <a:lnSpc>
                <a:spcPct val="150000"/>
              </a:lnSpc>
              <a:buFont typeface="Arial" panose="020B0604020202020204" pitchFamily="34" charset="0"/>
              <a:buChar char="•"/>
            </a:pPr>
            <a:r>
              <a:rPr lang="en-US" sz="2000"/>
              <a:t>Berawal dari permintaan absensi menggunakan wajah, dan berjalannya waktu jadi ingin membuat sistem mudahnya dulu dimana website dapat melakukan pengenalan wajah, lalu di temukan </a:t>
            </a:r>
            <a:r>
              <a:rPr lang="en-US" sz="2000" i="1"/>
              <a:t>library face-api.js</a:t>
            </a:r>
            <a:r>
              <a:rPr lang="en-US" sz="2000"/>
              <a:t>, karna dengan rasa penasaran maka dicari tau bagaimana </a:t>
            </a:r>
            <a:r>
              <a:rPr lang="en-US" sz="2000" i="1"/>
              <a:t>library</a:t>
            </a:r>
            <a:r>
              <a:rPr lang="en-US" sz="2000"/>
              <a:t> ini bekerja dan terlebih lagi ini adalah dalam konteks penelitian jadi sudah seharusnya harus paham bagaimana library tersebut bekerja.</a:t>
            </a:r>
            <a:endParaRPr lang="en-US" sz="2000"/>
          </a:p>
          <a:p>
            <a:pPr marL="342900" indent="-342900" algn="l">
              <a:lnSpc>
                <a:spcPct val="150000"/>
              </a:lnSpc>
              <a:buFont typeface="Arial" panose="020B0604020202020204" pitchFamily="34" charset="0"/>
              <a:buChar char="•"/>
            </a:pPr>
            <a:r>
              <a:rPr lang="en-US" sz="2000"/>
              <a:t>Dalam penelitian ini dihadapi dalam beberapa tantangan yang perlu diatasi, tantangan pertama yaitu tantangan spoofing dan tantangan kedua yaitu komputasi yang berulang.</a:t>
            </a:r>
            <a:endParaRPr lang="en-US" sz="20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4020" y="194310"/>
            <a:ext cx="1138809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Implementasi Kunci</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874395" y="1487170"/>
            <a:ext cx="10293985" cy="4796155"/>
          </a:xfrm>
        </p:spPr>
        <p:txBody>
          <a:bodyPr anchor="t" anchorCtr="0">
            <a:normAutofit lnSpcReduction="10000"/>
          </a:bodyPr>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[Video]</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1610" y="194310"/>
            <a:ext cx="1183386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Pengujian &amp; Hasil</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874395" y="1487170"/>
            <a:ext cx="10293985" cy="4796155"/>
          </a:xfrm>
        </p:spPr>
        <p:txBody>
          <a:bodyPr anchor="t" anchorCtr="0">
            <a:normAutofit lnSpcReduction="10000"/>
          </a:bodyPr>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[Video]</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89230"/>
            <a:ext cx="118668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rPr>
              <a:t>Kesimpulan &amp; Rekomendasi</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72085" y="1270635"/>
            <a:ext cx="5749290" cy="5183505"/>
          </a:xfrm>
        </p:spPr>
        <p:txBody>
          <a:bodyPr anchor="t" anchorCtr="0">
            <a:normAutofit lnSpcReduction="10000"/>
          </a:bodyPr>
          <a:lstStyle/>
          <a:p>
            <a:pPr algn="l">
              <a:lnSpc>
                <a:spcPct val="150000"/>
              </a:lnSpc>
              <a:buFont typeface="+mj-lt"/>
            </a:pPr>
            <a:r>
              <a:rPr lang="en-US" b="1">
                <a:latin typeface="Times New Roman" panose="02020603050405020304" charset="0"/>
                <a:cs typeface="Times New Roman" panose="02020603050405020304" charset="0"/>
              </a:rPr>
              <a:t>Kesimpulan:</a:t>
            </a:r>
            <a:endParaRPr lang="en-US" b="1">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sym typeface="+mn-ea"/>
              </a:rPr>
              <a:t>Penjelasan mengenai </a:t>
            </a:r>
            <a:r>
              <a:rPr lang="en-US" i="1">
                <a:latin typeface="Times New Roman" panose="02020603050405020304" charset="0"/>
                <a:cs typeface="Times New Roman" panose="02020603050405020304" charset="0"/>
                <a:sym typeface="+mn-ea"/>
              </a:rPr>
              <a:t>AI </a:t>
            </a:r>
            <a:r>
              <a:rPr lang="en-US">
                <a:latin typeface="Times New Roman" panose="02020603050405020304" charset="0"/>
                <a:cs typeface="Times New Roman" panose="02020603050405020304" charset="0"/>
                <a:sym typeface="+mn-ea"/>
              </a:rPr>
              <a:t>dan </a:t>
            </a:r>
            <a:r>
              <a:rPr lang="en-US" i="1">
                <a:latin typeface="Times New Roman" panose="02020603050405020304" charset="0"/>
                <a:cs typeface="Times New Roman" panose="02020603050405020304" charset="0"/>
                <a:sym typeface="+mn-ea"/>
              </a:rPr>
              <a:t>Machine Learning </a:t>
            </a:r>
            <a:r>
              <a:rPr lang="en-US">
                <a:latin typeface="Times New Roman" panose="02020603050405020304" charset="0"/>
                <a:cs typeface="Times New Roman" panose="02020603050405020304" charset="0"/>
                <a:sym typeface="+mn-ea"/>
              </a:rPr>
              <a:t>apakah berhasil diuraikan?</a:t>
            </a:r>
            <a:endParaRPr lang="en-US">
              <a:latin typeface="Times New Roman" panose="02020603050405020304" charset="0"/>
              <a:cs typeface="Times New Roman" panose="02020603050405020304" charset="0"/>
              <a:sym typeface="+mn-ea"/>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rPr>
              <a:t>Konsep dan cara kerja </a:t>
            </a:r>
            <a:r>
              <a:rPr lang="en-US" i="1">
                <a:latin typeface="Times New Roman" panose="02020603050405020304" charset="0"/>
                <a:cs typeface="Times New Roman" panose="02020603050405020304" charset="0"/>
              </a:rPr>
              <a:t>CNN </a:t>
            </a:r>
            <a:r>
              <a:rPr lang="en-US">
                <a:latin typeface="Times New Roman" panose="02020603050405020304" charset="0"/>
                <a:cs typeface="Times New Roman" panose="02020603050405020304" charset="0"/>
              </a:rPr>
              <a:t>apakah berhasil diuraikan?</a:t>
            </a:r>
            <a:endParaRPr lang="en-US">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i="1">
                <a:latin typeface="Times New Roman" panose="02020603050405020304" charset="0"/>
                <a:cs typeface="Times New Roman" panose="02020603050405020304" charset="0"/>
              </a:rPr>
              <a:t>Web </a:t>
            </a:r>
            <a:r>
              <a:rPr lang="en-US">
                <a:latin typeface="Times New Roman" panose="02020603050405020304" charset="0"/>
                <a:cs typeface="Times New Roman" panose="02020603050405020304" charset="0"/>
              </a:rPr>
              <a:t>pengenalan wajah menggunakan </a:t>
            </a:r>
            <a:r>
              <a:rPr lang="en-US" i="1">
                <a:latin typeface="Times New Roman" panose="02020603050405020304" charset="0"/>
                <a:cs typeface="Times New Roman" panose="02020603050405020304" charset="0"/>
              </a:rPr>
              <a:t>library face-api.js </a:t>
            </a:r>
            <a:r>
              <a:rPr lang="en-US">
                <a:latin typeface="Times New Roman" panose="02020603050405020304" charset="0"/>
                <a:cs typeface="Times New Roman" panose="02020603050405020304" charset="0"/>
              </a:rPr>
              <a:t>apakah berhasil dibuat dan dapat digunakan?</a:t>
            </a:r>
            <a:endParaRPr lang="en-US">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rPr>
              <a:t>Permasalahan </a:t>
            </a:r>
            <a:r>
              <a:rPr lang="en-US" i="1">
                <a:latin typeface="Times New Roman" panose="02020603050405020304" charset="0"/>
                <a:cs typeface="Times New Roman" panose="02020603050405020304" charset="0"/>
              </a:rPr>
              <a:t>spoofing </a:t>
            </a:r>
            <a:r>
              <a:rPr lang="en-US">
                <a:latin typeface="Times New Roman" panose="02020603050405020304" charset="0"/>
                <a:cs typeface="Times New Roman" panose="02020603050405020304" charset="0"/>
              </a:rPr>
              <a:t>atau menipu sistem dengan memberikan gambar palsu apakah berhasil dipecahkan?</a:t>
            </a:r>
            <a:endParaRPr lang="en-US">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rPr>
              <a:t>Bagaimana apakah </a:t>
            </a:r>
            <a:r>
              <a:rPr lang="en-US" i="1">
                <a:latin typeface="Times New Roman" panose="02020603050405020304" charset="0"/>
                <a:cs typeface="Times New Roman" panose="02020603050405020304" charset="0"/>
              </a:rPr>
              <a:t>library face-api.js</a:t>
            </a:r>
            <a:r>
              <a:rPr lang="en-US">
                <a:latin typeface="Times New Roman" panose="02020603050405020304" charset="0"/>
                <a:cs typeface="Times New Roman" panose="02020603050405020304" charset="0"/>
              </a:rPr>
              <a:t> dan tambahan </a:t>
            </a:r>
            <a:r>
              <a:rPr lang="en-US" i="1">
                <a:latin typeface="Times New Roman" panose="02020603050405020304" charset="0"/>
                <a:cs typeface="Times New Roman" panose="02020603050405020304" charset="0"/>
              </a:rPr>
              <a:t>library Silent-Face-Anti-Spoofing</a:t>
            </a:r>
            <a:r>
              <a:rPr lang="en-US">
                <a:latin typeface="Times New Roman" panose="02020603050405020304" charset="0"/>
                <a:cs typeface="Times New Roman" panose="02020603050405020304" charset="0"/>
              </a:rPr>
              <a:t> apakkah layak dipakai ke </a:t>
            </a:r>
            <a:r>
              <a:rPr lang="en-US" i="1">
                <a:latin typeface="Times New Roman" panose="02020603050405020304" charset="0"/>
                <a:cs typeface="Times New Roman" panose="02020603050405020304" charset="0"/>
              </a:rPr>
              <a:t>level production</a:t>
            </a: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Subtitle 2"/>
          <p:cNvSpPr>
            <a:spLocks noGrp="1"/>
          </p:cNvSpPr>
          <p:nvPr/>
        </p:nvSpPr>
        <p:spPr>
          <a:xfrm>
            <a:off x="6298565" y="1270635"/>
            <a:ext cx="5739130" cy="5183505"/>
          </a:xfrm>
          <a:prstGeom prst="rect">
            <a:avLst/>
          </a:prstGeom>
          <a:noFill/>
          <a:ln w="9525">
            <a:noFill/>
          </a:ln>
        </p:spPr>
        <p:txBody>
          <a:bodyPr anchor="t" anchorCtr="0">
            <a:normAutofit/>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lnSpc>
                <a:spcPct val="150000"/>
              </a:lnSpc>
              <a:buFont typeface="+mj-lt"/>
            </a:pPr>
            <a:r>
              <a:rPr lang="en-US" b="1">
                <a:latin typeface="Times New Roman" panose="02020603050405020304" charset="0"/>
                <a:cs typeface="Times New Roman" panose="02020603050405020304" charset="0"/>
              </a:rPr>
              <a:t>Rekomendasi:</a:t>
            </a:r>
            <a:endParaRPr lang="en-US" b="1">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a:latin typeface="Times New Roman" panose="02020603050405020304" charset="0"/>
                <a:cs typeface="Times New Roman" panose="02020603050405020304" charset="0"/>
                <a:sym typeface="+mn-ea"/>
              </a:rPr>
              <a:t>Rekomendasi penelitian ini mengarah pada konteks pengimplementasian teknik </a:t>
            </a:r>
            <a:r>
              <a:rPr lang="en-US" i="1">
                <a:latin typeface="Times New Roman" panose="02020603050405020304" charset="0"/>
                <a:cs typeface="Times New Roman" panose="02020603050405020304" charset="0"/>
                <a:sym typeface="+mn-ea"/>
              </a:rPr>
              <a:t>Convolutional Neural Network (CNN)</a:t>
            </a:r>
            <a:r>
              <a:rPr lang="en-US">
                <a:latin typeface="Times New Roman" panose="02020603050405020304" charset="0"/>
                <a:cs typeface="Times New Roman" panose="02020603050405020304" charset="0"/>
                <a:sym typeface="+mn-ea"/>
              </a:rPr>
              <a:t> secara khusus, sehingga tidak bergantung pada </a:t>
            </a:r>
            <a:r>
              <a:rPr lang="en-US" i="1">
                <a:latin typeface="Times New Roman" panose="02020603050405020304" charset="0"/>
                <a:cs typeface="Times New Roman" panose="02020603050405020304" charset="0"/>
                <a:sym typeface="+mn-ea"/>
              </a:rPr>
              <a:t>library face-api.js </a:t>
            </a:r>
            <a:r>
              <a:rPr lang="en-US">
                <a:latin typeface="Times New Roman" panose="02020603050405020304" charset="0"/>
                <a:cs typeface="Times New Roman" panose="02020603050405020304" charset="0"/>
                <a:sym typeface="+mn-ea"/>
              </a:rPr>
              <a:t>lagi.</a:t>
            </a:r>
            <a:endParaRPr 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455" y="121285"/>
            <a:ext cx="1200848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rPr>
              <a:t>Sumber Dikutip</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433070" y="963295"/>
            <a:ext cx="11398250" cy="5453380"/>
          </a:xfrm>
        </p:spPr>
        <p:txBody>
          <a:bodyPr anchor="t" anchorCtr="0">
            <a:noAutofit/>
          </a:bodyPr>
          <a:lstStyle/>
          <a:p>
            <a:pPr marL="285750" indent="-285750" algn="l">
              <a:lnSpc>
                <a:spcPct val="150000"/>
              </a:lnSpc>
              <a:buFont typeface="+mj-lt"/>
              <a:buAutoNum type="arabicPeriod"/>
            </a:pPr>
            <a:r>
              <a:rPr lang="en-US" sz="600"/>
              <a:t>Mühler, V., Derrough, J., Javier, ... Kofman, A. (2020). JavaScript API for face detection and face recognition in the browser and Node.js with TensorFlow.js. GitHub. URL: https://github.com/justadudewhohacks/face-api.js</a:t>
            </a:r>
            <a:endParaRPr lang="en-US" sz="600"/>
          </a:p>
          <a:p>
            <a:pPr marL="285750" indent="-285750" algn="l">
              <a:lnSpc>
                <a:spcPct val="150000"/>
              </a:lnSpc>
              <a:buFont typeface="+mj-lt"/>
              <a:buAutoNum type="arabicPeriod"/>
            </a:pPr>
            <a:r>
              <a:rPr lang="en-US" sz="600"/>
              <a:t>Gupta, D. (2019). Face Detection Using JavaScript API — face-api.js. Towards Data Science. URL: https://towardsdatascience.com/face-recognition-using-javascript-api-face-api-js-75af10bc3dee</a:t>
            </a:r>
            <a:endParaRPr lang="en-US" sz="600"/>
          </a:p>
          <a:p>
            <a:pPr marL="285750" indent="-285750" algn="l">
              <a:lnSpc>
                <a:spcPct val="150000"/>
              </a:lnSpc>
              <a:buFont typeface="+mj-lt"/>
              <a:buAutoNum type="arabicPeriod"/>
            </a:pPr>
            <a:r>
              <a:rPr lang="en-US" sz="600"/>
              <a:t>Web Dev Simplified. (2019). Easy Face Recognition Tutorial With JavaScript [Video]. YouTube. URL: https://www.youtube.com/watch?v=AZ4PdALMqx0&amp;t=822s</a:t>
            </a:r>
            <a:endParaRPr lang="en-US" sz="600"/>
          </a:p>
          <a:p>
            <a:pPr marL="285750" indent="-285750" algn="l">
              <a:lnSpc>
                <a:spcPct val="150000"/>
              </a:lnSpc>
              <a:buFont typeface="+mj-lt"/>
              <a:buAutoNum type="arabicPeriod"/>
            </a:pPr>
            <a:r>
              <a:rPr lang="en-US" sz="600"/>
              <a:t>Anonim. (Tahun Publikasi Tidak Tersedia). What is a Neural Network?. IBM. URL: https://www.ibm.com/topics/neural-networks#:~:text=Neural%20networks%2C%20also%20known%20as,neurons%20signal%20to%20one%20another</a:t>
            </a:r>
            <a:endParaRPr lang="en-US" sz="600"/>
          </a:p>
          <a:p>
            <a:pPr marL="285750" indent="-285750" algn="l">
              <a:lnSpc>
                <a:spcPct val="150000"/>
              </a:lnSpc>
              <a:buFont typeface="+mj-lt"/>
              <a:buAutoNum type="arabicPeriod"/>
            </a:pPr>
            <a:r>
              <a:rPr lang="en-US" sz="600"/>
              <a:t>Intellipaat. (2019). Artificial Intelligence Tutorial | AI Tutorial For Beginners | Intellipaat [Video]. YouTube. URL: https://www.youtube.com/watch?v=SJ_6TD6X8UE</a:t>
            </a:r>
            <a:endParaRPr lang="en-US" sz="600"/>
          </a:p>
          <a:p>
            <a:pPr marL="285750" indent="-285750" algn="l">
              <a:lnSpc>
                <a:spcPct val="150000"/>
              </a:lnSpc>
              <a:buFont typeface="+mj-lt"/>
              <a:buAutoNum type="arabicPeriod"/>
            </a:pPr>
            <a:r>
              <a:rPr lang="en-US" sz="600"/>
              <a:t>Kang, N. (2017). Multi-Layer Neural Networks with Sigmoid Function— Deep Learning for Rookies (2). Towards Data Science. URL: https://towardsdatascience.com/multi-layer-neural-networks-with-sigmoid-function-deep-learning-for-rookies-2-bf464f09eb7f</a:t>
            </a:r>
            <a:endParaRPr lang="en-US" sz="600"/>
          </a:p>
          <a:p>
            <a:pPr marL="285750" indent="-285750" algn="l">
              <a:lnSpc>
                <a:spcPct val="150000"/>
              </a:lnSpc>
              <a:buFont typeface="+mj-lt"/>
              <a:buAutoNum type="arabicPeriod"/>
            </a:pPr>
            <a:r>
              <a:rPr lang="en-US" sz="600"/>
              <a:t>Wira. (2020). S6E1 | Intuisi dan Cara Kerja Convolutional Neural Network (CNN) | Deep Learning Basic [Video]. YouTube. URL: https://www.youtube.com/watch?v=6Hb81DxD7yw</a:t>
            </a:r>
            <a:endParaRPr lang="en-US" sz="600"/>
          </a:p>
          <a:p>
            <a:pPr marL="285750" indent="-285750" algn="l">
              <a:lnSpc>
                <a:spcPct val="150000"/>
              </a:lnSpc>
              <a:buFont typeface="+mj-lt"/>
              <a:buAutoNum type="arabicPeriod"/>
            </a:pPr>
            <a:r>
              <a:rPr lang="en-US" sz="600"/>
              <a:t>Yosinski, J., Clune, J., Clune, J., Fuchs, T., Lipson, H. (2015). Understanding Neural Networks Through Deep Visualization. Cornell University. URL: https://doi.org/10.48550/arXiv.1506.06579</a:t>
            </a:r>
            <a:endParaRPr lang="en-US" sz="600"/>
          </a:p>
          <a:p>
            <a:pPr marL="285750" indent="-285750" algn="l">
              <a:lnSpc>
                <a:spcPct val="150000"/>
              </a:lnSpc>
              <a:buFont typeface="+mj-lt"/>
              <a:buAutoNum type="arabicPeriod"/>
            </a:pPr>
            <a:r>
              <a:rPr lang="en-US" sz="600"/>
              <a:t>Naik, K. (2019). Tutorial 6-Chain Rule of Differentiation with BackPropagation [Video]. Youtube. URL: https://www.youtube.com/watch?v=CRB266Eyjkg&amp;list=PLZoTAELRMXVPGU70ZGsckrMdr0FteeRUi&amp;index=10&amp;t=5s</a:t>
            </a:r>
            <a:endParaRPr lang="en-US" sz="600"/>
          </a:p>
          <a:p>
            <a:pPr marL="285750" indent="-285750" algn="l">
              <a:lnSpc>
                <a:spcPct val="150000"/>
              </a:lnSpc>
              <a:buFont typeface="+mj-lt"/>
              <a:buAutoNum type="arabicPeriod"/>
            </a:pPr>
            <a:r>
              <a:rPr lang="en-US" sz="600"/>
              <a:t>Suman, B. (2020). Convolutional Neural Networks | CNN | Kernel | Stride | Padding | Pooling | Flatten | Formula [Video]. Youtube. URL: https://www.youtube.com/watch?v=Y1qxI-Df4Lk&amp;t=302s</a:t>
            </a:r>
            <a:endParaRPr lang="en-US" sz="600"/>
          </a:p>
          <a:p>
            <a:pPr marL="285750" indent="-285750" algn="l">
              <a:lnSpc>
                <a:spcPct val="150000"/>
              </a:lnSpc>
              <a:buFont typeface="+mj-lt"/>
              <a:buAutoNum type="arabicPeriod"/>
            </a:pPr>
            <a:r>
              <a:rPr lang="en-US" sz="600"/>
              <a:t>Sriyani Violina, S.T., M.T. (Ganjil 2022/2023). 190663003 - [e] Pengolahan Citra. Universitas Widyatama.</a:t>
            </a:r>
            <a:endParaRPr lang="en-US" sz="600"/>
          </a:p>
          <a:p>
            <a:pPr marL="285750" indent="-285750" algn="l">
              <a:lnSpc>
                <a:spcPct val="150000"/>
              </a:lnSpc>
              <a:buFont typeface="+mj-lt"/>
              <a:buAutoNum type="arabicPeriod"/>
            </a:pPr>
            <a:r>
              <a:rPr lang="en-US" sz="600"/>
              <a:t>Sriyani Violina, S.T., M.T. (Ganjil 2022/2023). 190651005 - Artificial Intelligence. Universitas Widyatama.</a:t>
            </a:r>
            <a:endParaRPr lang="en-US" sz="600"/>
          </a:p>
          <a:p>
            <a:pPr marL="285750" indent="-285750" algn="l">
              <a:lnSpc>
                <a:spcPct val="150000"/>
              </a:lnSpc>
              <a:buFont typeface="+mj-lt"/>
              <a:buAutoNum type="arabicPeriod"/>
            </a:pPr>
            <a:r>
              <a:rPr lang="en-US" sz="600"/>
              <a:t>Adi Purnama, S.T., M.T. (Ganjil 2022/2023). 190653001 - [e] Grafika Komputer. Universitas Widyatama.</a:t>
            </a:r>
            <a:endParaRPr lang="en-US" sz="600"/>
          </a:p>
          <a:p>
            <a:pPr marL="285750" indent="-285750" algn="l">
              <a:lnSpc>
                <a:spcPct val="150000"/>
              </a:lnSpc>
              <a:buFont typeface="+mj-lt"/>
              <a:buAutoNum type="arabicPeriod"/>
            </a:pPr>
            <a:r>
              <a:rPr lang="en-US" sz="600"/>
              <a:t>Sunjana, S.SI., M.T. (2023). Chain Rule atau Aturan Rantai dalam Kalkulus. Universitas Widyatama.</a:t>
            </a:r>
            <a:endParaRPr lang="en-US" sz="600"/>
          </a:p>
          <a:p>
            <a:pPr marL="285750" indent="-285750" algn="l">
              <a:lnSpc>
                <a:spcPct val="150000"/>
              </a:lnSpc>
              <a:buFont typeface="+mj-lt"/>
              <a:buAutoNum type="arabicPeriod"/>
            </a:pPr>
            <a:r>
              <a:rPr lang="en-US" sz="600"/>
              <a:t>Yenie Syukriyah, Dr., S.Si., M.Si. (Ganjil 2022/2023). 190621003 - Kalkulus II. Universitas Widyatama.</a:t>
            </a:r>
            <a:endParaRPr lang="en-US" sz="600"/>
          </a:p>
          <a:p>
            <a:pPr marL="285750" indent="-285750" algn="l">
              <a:lnSpc>
                <a:spcPct val="150000"/>
              </a:lnSpc>
              <a:buFont typeface="+mj-lt"/>
              <a:buAutoNum type="arabicPeriod"/>
            </a:pPr>
            <a:r>
              <a:rPr lang="en-US" sz="600"/>
              <a:t>Powell, V. (Tahun Publikasi Tidak Tersedia). Image Kernels Explained Visually. Setosa. URL: https://setosa.io/ev/image-kernels/</a:t>
            </a:r>
            <a:endParaRPr lang="en-US" sz="600"/>
          </a:p>
          <a:p>
            <a:pPr marL="285750" indent="-285750" algn="l">
              <a:lnSpc>
                <a:spcPct val="150000"/>
              </a:lnSpc>
              <a:buFont typeface="+mj-lt"/>
              <a:buAutoNum type="arabicPeriod"/>
            </a:pPr>
            <a:r>
              <a:rPr lang="en-US" sz="600"/>
              <a:t>Fachrie, Muhammad. (2021). Neural Networks untuk Pemula - Perkuliahan Soft Computing #06 [Video]. YouTube. URL: https://www.youtube.com/watch?v=O-tfsQPI3RE&amp;t=2803s</a:t>
            </a:r>
            <a:endParaRPr lang="en-US" sz="600"/>
          </a:p>
          <a:p>
            <a:pPr marL="285750" indent="-285750" algn="l">
              <a:lnSpc>
                <a:spcPct val="150000"/>
              </a:lnSpc>
              <a:buFont typeface="+mj-lt"/>
              <a:buAutoNum type="arabicPeriod"/>
            </a:pPr>
            <a:r>
              <a:rPr lang="en-US" sz="600"/>
              <a:t>Edukaze Channel. (2021). Konsep Artificial Neural Networks (Jaringan Syaraf Tiruan) [Video]. YouTube. URL: https://www.youtube.com/watch?v=TKFKt1dn788&amp;t=112s</a:t>
            </a:r>
            <a:endParaRPr lang="en-US" sz="600"/>
          </a:p>
          <a:p>
            <a:pPr marL="285750" indent="-285750" algn="l">
              <a:lnSpc>
                <a:spcPct val="150000"/>
              </a:lnSpc>
              <a:buFont typeface="+mj-lt"/>
              <a:buAutoNum type="arabicPeriod"/>
            </a:pPr>
            <a:r>
              <a:rPr lang="en-US" sz="600"/>
              <a:t>Ilyas, R. (2021). Perhitungan dan Simulasi Backpropagation Dengan MS Excel | Machine Learning 101 | Eps 6 [Video]. YouTube. https://www.youtube.com/watch?v=iFcgzZOqYeU&amp;list=PLo6nZTcpSz2p5oKKkg6ZWHx4Pw7ToYVtD&amp;index=6</a:t>
            </a:r>
            <a:endParaRPr lang="en-US" sz="600"/>
          </a:p>
          <a:p>
            <a:pPr marL="285750" indent="-285750" algn="l">
              <a:lnSpc>
                <a:spcPct val="150000"/>
              </a:lnSpc>
              <a:buFont typeface="+mj-lt"/>
              <a:buAutoNum type="arabicPeriod"/>
            </a:pPr>
            <a:r>
              <a:rPr lang="en-US" sz="600"/>
              <a:t>Raschka, S. (2021). L13.6 CNNs &amp; Backpropagation [Video]. Youtube. URL: https://www.youtube.com/watch?v=-SwKNK9MIUU</a:t>
            </a:r>
            <a:endParaRPr lang="en-US" sz="600"/>
          </a:p>
          <a:p>
            <a:pPr marL="285750" indent="-285750" algn="l">
              <a:lnSpc>
                <a:spcPct val="150000"/>
              </a:lnSpc>
              <a:buFont typeface="+mj-lt"/>
              <a:buAutoNum type="arabicPeriod"/>
            </a:pPr>
            <a:r>
              <a:rPr lang="en-US" sz="600"/>
              <a:t>Singh, G. (2023). Introduction to Artificial Neural Networks. Analytics Vidhya. URL: https://www.analyticsvidhya.com/blog/2021/09/introduction-to-artificial-neural-networks/</a:t>
            </a:r>
            <a:endParaRPr lang="en-US" sz="600"/>
          </a:p>
          <a:p>
            <a:pPr marL="285750" indent="-285750" algn="l">
              <a:lnSpc>
                <a:spcPct val="150000"/>
              </a:lnSpc>
              <a:buFont typeface="+mj-lt"/>
              <a:buAutoNum type="arabicPeriod"/>
            </a:pPr>
            <a:r>
              <a:rPr lang="en-US" sz="600"/>
              <a:t>Marcella, A. (2021). Dropout neuron untuk mengurangi overfitting [Video]. YouTube. URL: https://www.youtube.com/watch?v=ciQTDDNoMcg&amp;t=54s</a:t>
            </a:r>
            <a:endParaRPr lang="en-US" sz="600"/>
          </a:p>
          <a:p>
            <a:pPr marL="285750" indent="-285750" algn="l">
              <a:lnSpc>
                <a:spcPct val="150000"/>
              </a:lnSpc>
              <a:buFont typeface="+mj-lt"/>
              <a:buAutoNum type="arabicPeriod"/>
            </a:pPr>
            <a:r>
              <a:rPr lang="en-US" sz="600"/>
              <a:t>Marcella, A. (2020). Bentuk Otaknya AI | Pengenalan Artificial Neural Network [Video]. YouTube. URL: https://www.youtube.com/watch?v=VmQNVsU_mPU&amp;t=5s</a:t>
            </a:r>
            <a:endParaRPr lang="en-US" sz="600"/>
          </a:p>
          <a:p>
            <a:pPr marL="285750" indent="-285750" algn="l">
              <a:lnSpc>
                <a:spcPct val="150000"/>
              </a:lnSpc>
              <a:buFont typeface="+mj-lt"/>
              <a:buAutoNum type="arabicPeriod"/>
            </a:pPr>
            <a:r>
              <a:rPr lang="en-US" sz="600"/>
              <a:t>Marcella, A. (2020). Analogi loss function [Video]. YouTube. URL: https://www.youtube.com/watch?v=g9F4uK5b3ws</a:t>
            </a:r>
            <a:endParaRPr lang="en-US" sz="600"/>
          </a:p>
          <a:p>
            <a:pPr marL="285750" indent="-285750" algn="l">
              <a:lnSpc>
                <a:spcPct val="150000"/>
              </a:lnSpc>
              <a:buFont typeface="+mj-lt"/>
              <a:buAutoNum type="arabicPeriod"/>
            </a:pPr>
            <a:r>
              <a:rPr lang="en-US" sz="600"/>
              <a:t>Marcella, A. (2020). Mengenal Convolutional Neural Network [Video]. YouTube. URL: https://www.youtube.com/watch?v=3NwE3Eu8g7c&amp;t=2s</a:t>
            </a:r>
            <a:endParaRPr lang="en-US" sz="600"/>
          </a:p>
          <a:p>
            <a:pPr marL="285750" indent="-285750" algn="l">
              <a:lnSpc>
                <a:spcPct val="150000"/>
              </a:lnSpc>
              <a:buFont typeface="+mj-lt"/>
              <a:buAutoNum type="arabicPeriod"/>
            </a:pPr>
            <a:r>
              <a:rPr lang="en-US" sz="600"/>
              <a:t>Marcella, A. (2021). Pengenalan RNN (Recurrent Neural Network) [Video]. YouTube. URL: https://www.youtube.com/watch?v=2GgGu6kMSqE</a:t>
            </a:r>
            <a:endParaRPr lang="en-US" sz="600"/>
          </a:p>
          <a:p>
            <a:pPr marL="285750" indent="-285750" algn="l">
              <a:lnSpc>
                <a:spcPct val="150000"/>
              </a:lnSpc>
              <a:buFont typeface="+mj-lt"/>
              <a:buAutoNum type="arabicPeriod"/>
            </a:pPr>
            <a:r>
              <a:rPr lang="en-US" sz="600"/>
              <a:t>Marcella, A. (2020). Menuruni grafik loss dengan Gradient Descent | Backpropagation (bagian 1) [Video]. YouTube. URL: https://www.youtube.com/watch?v=0y6mUUY--Es</a:t>
            </a:r>
            <a:endParaRPr lang="en-US" sz="600"/>
          </a:p>
          <a:p>
            <a:pPr marL="285750" indent="-285750" algn="l">
              <a:lnSpc>
                <a:spcPct val="150000"/>
              </a:lnSpc>
              <a:buFont typeface="+mj-lt"/>
              <a:buAutoNum type="arabicPeriod"/>
            </a:pPr>
            <a:r>
              <a:rPr lang="en-US" sz="600"/>
              <a:t>Google for Developers. (2023). 2.1: Artificial Intelligence, Machine Learning, and Deep Learning [Video]. YouTube. URL: https://www.youtube.com/watch?v=bOUfOOCFCrE</a:t>
            </a:r>
            <a:endParaRPr lang="en-US" sz="600"/>
          </a:p>
          <a:p>
            <a:pPr marL="285750" indent="-285750" algn="l">
              <a:lnSpc>
                <a:spcPct val="150000"/>
              </a:lnSpc>
              <a:buFont typeface="+mj-lt"/>
              <a:buAutoNum type="arabicPeriod"/>
            </a:pPr>
            <a:r>
              <a:rPr lang="en-US" sz="600"/>
              <a:t>Felipe. (2022). Face recognition + liveness detection: Face attendance system [Video]. YouTube. https://www.youtube.com/watch?v=_KvtVk8Gk1A&amp;t=1376s</a:t>
            </a:r>
            <a:endParaRPr lang="en-US" sz="600"/>
          </a:p>
          <a:p>
            <a:pPr marL="285750" indent="-285750" algn="l">
              <a:lnSpc>
                <a:spcPct val="150000"/>
              </a:lnSpc>
              <a:buFont typeface="+mj-lt"/>
              <a:buAutoNum type="arabicPeriod"/>
            </a:pPr>
            <a:r>
              <a:rPr lang="en-US" sz="600"/>
              <a:t>Peter, J. (2021). Belajar TensorFlow.js Bahasa Indonesia [Playlist]. Youtube. https://www.youtube.com/playlist?list=PLBKh3ZtuAtGFdmchLIvFxBFgnqCWPIQYP</a:t>
            </a:r>
            <a:endParaRPr lang="en-US" sz="600"/>
          </a:p>
          <a:p>
            <a:pPr marL="285750" indent="-285750" algn="l">
              <a:lnSpc>
                <a:spcPct val="150000"/>
              </a:lnSpc>
              <a:buFont typeface="+mj-lt"/>
              <a:buAutoNum type="arabicPeriod"/>
            </a:pPr>
            <a:r>
              <a:rPr lang="en-US" sz="600"/>
              <a:t>Jay, P. (2022). Convolutional Neural Network [Playlist]. Youtube. https://www.youtube.com/playlist?list=PLuhqtP7jdD8CD6rOWy20INGM44kULvrHu</a:t>
            </a:r>
            <a:endParaRPr lang="en-US" sz="600"/>
          </a:p>
          <a:p>
            <a:pPr marL="285750" indent="-285750" algn="l">
              <a:lnSpc>
                <a:spcPct val="150000"/>
              </a:lnSpc>
              <a:buFont typeface="+mj-lt"/>
              <a:buAutoNum type="arabicPeriod"/>
            </a:pPr>
            <a:r>
              <a:rPr lang="en-US" sz="600"/>
              <a:t>OpenAI. (GPT-3.5 2021). Bantuan dalam Penulisan Riset, Kode, dan Pertanyaan Lainnya. URL: https://chat.openai.com/</a:t>
            </a:r>
            <a:endParaRPr lang="en-US" sz="6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1610" y="194310"/>
            <a:ext cx="11833860" cy="6239510"/>
          </a:xfrm>
        </p:spPr>
        <p:txBody>
          <a:bodyPr anchor="ctr" anchorCtr="0">
            <a:noAutofit/>
          </a:bodyPr>
          <a:lstStyle/>
          <a:p>
            <a:pPr algn="ctr"/>
            <a:r>
              <a:rPr lang="en-US" sz="4000" b="1" u="sng" dirty="0">
                <a:effectLst/>
                <a:latin typeface="Times New Roman" panose="02020603050405020304" charset="0"/>
                <a:cs typeface="Times New Roman" panose="02020603050405020304" charset="0"/>
                <a:sym typeface="+mn-ea"/>
              </a:rPr>
              <a:t>Sekian &amp; Terima Kasih.</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990663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Rumusan Masalah</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1253490"/>
            <a:ext cx="9906635" cy="5201285"/>
          </a:xfrm>
        </p:spPr>
        <p:txBody>
          <a:bodyPr anchor="t" anchorCtr="0">
            <a:normAutofit/>
          </a:bodyPr>
          <a:lstStyle/>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Bagaimana konsep dan cara kerja dari teknologi </a:t>
            </a:r>
            <a:r>
              <a:rPr lang="en-US" sz="2000" i="1">
                <a:latin typeface="Times New Roman" panose="02020603050405020304" charset="0"/>
                <a:cs typeface="Times New Roman" panose="02020603050405020304" charset="0"/>
              </a:rPr>
              <a:t>Machine Learning (ML) </a:t>
            </a:r>
            <a:r>
              <a:rPr lang="en-US" sz="2000">
                <a:latin typeface="Times New Roman" panose="02020603050405020304" charset="0"/>
                <a:cs typeface="Times New Roman" panose="02020603050405020304" charset="0"/>
              </a:rPr>
              <a:t>dengan fokus pada teknik </a:t>
            </a:r>
            <a:r>
              <a:rPr lang="en-US" sz="2000" i="1">
                <a:latin typeface="Times New Roman" panose="02020603050405020304" charset="0"/>
                <a:cs typeface="Times New Roman" panose="02020603050405020304" charset="0"/>
              </a:rPr>
              <a:t>Convolutional Neural Network (CNN) </a:t>
            </a:r>
            <a:r>
              <a:rPr lang="en-US" sz="2000">
                <a:latin typeface="Times New Roman" panose="02020603050405020304" charset="0"/>
                <a:cs typeface="Times New Roman" panose="02020603050405020304" charset="0"/>
              </a:rPr>
              <a:t>dalam pengenalan wajah?</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Bagaimana cara mengimplementasikan </a:t>
            </a:r>
            <a:r>
              <a:rPr lang="en-US" sz="2000" i="1">
                <a:latin typeface="Times New Roman" panose="02020603050405020304" charset="0"/>
                <a:cs typeface="Times New Roman" panose="02020603050405020304" charset="0"/>
              </a:rPr>
              <a:t>library face-api.js </a:t>
            </a:r>
            <a:r>
              <a:rPr lang="en-US" sz="2000">
                <a:latin typeface="Times New Roman" panose="02020603050405020304" charset="0"/>
                <a:cs typeface="Times New Roman" panose="02020603050405020304" charset="0"/>
              </a:rPr>
              <a:t>ke dalam halaman </a:t>
            </a:r>
            <a:r>
              <a:rPr lang="en-US" sz="2000" i="1">
                <a:latin typeface="Times New Roman" panose="02020603050405020304" charset="0"/>
                <a:cs typeface="Times New Roman" panose="02020603050405020304" charset="0"/>
              </a:rPr>
              <a:t>web </a:t>
            </a:r>
            <a:r>
              <a:rPr lang="en-US" sz="2000">
                <a:latin typeface="Times New Roman" panose="02020603050405020304" charset="0"/>
                <a:cs typeface="Times New Roman" panose="02020603050405020304" charset="0"/>
              </a:rPr>
              <a:t>sehingga sistem dapat melakukan proses pengenalan wajah?</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Bagaimana cara untuk mengatasi permasalahan </a:t>
            </a:r>
            <a:r>
              <a:rPr lang="en-US" sz="2000" i="1">
                <a:latin typeface="Times New Roman" panose="02020603050405020304" charset="0"/>
                <a:cs typeface="Times New Roman" panose="02020603050405020304" charset="0"/>
              </a:rPr>
              <a:t>spoofing </a:t>
            </a:r>
            <a:r>
              <a:rPr lang="en-US" sz="2000">
                <a:latin typeface="Times New Roman" panose="02020603050405020304" charset="0"/>
                <a:cs typeface="Times New Roman" panose="02020603050405020304" charset="0"/>
              </a:rPr>
              <a:t>atau penipuan ketika system melakukan proses pengenalan wajah?</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953135"/>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Batasan Masalah</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2008505"/>
            <a:ext cx="9673590" cy="3371850"/>
          </a:xfrm>
        </p:spPr>
        <p:txBody>
          <a:bodyPr anchor="t" anchorCtr="0">
            <a:normAutofit lnSpcReduction="20000"/>
          </a:bodyPr>
          <a:lstStyle/>
          <a:p>
            <a:pPr marL="285750" indent="-285750" algn="l">
              <a:lnSpc>
                <a:spcPct val="150000"/>
              </a:lnSpc>
              <a:buFont typeface="Arial" panose="020B0604020202020204" pitchFamily="34" charset="0"/>
              <a:buChar char="•"/>
            </a:pPr>
            <a:r>
              <a:rPr lang="en-US" sz="1600">
                <a:latin typeface="Times New Roman" panose="02020603050405020304" charset="0"/>
                <a:cs typeface="Times New Roman" panose="02020603050405020304" charset="0"/>
              </a:rPr>
              <a:t>Penelitian ini akan berfokus pada pemahaman dan cara kerja dari teknik Convolutional Neural Network (CNN), namun tanpa melibatkan atau mengimplementasikan pembuatan model secara mandiri, penelitian ini hanya akan difokuskan pada implementasi library face-api.js, yang mana library ini telah menerapkan konsep CNN secara menyeluruh.</a:t>
            </a:r>
            <a:endParaRPr lang="en-US" sz="1600">
              <a:latin typeface="Times New Roman" panose="02020603050405020304" charset="0"/>
              <a:cs typeface="Times New Roman" panose="02020603050405020304" charset="0"/>
            </a:endParaRPr>
          </a:p>
          <a:p>
            <a:pPr marL="285750" indent="-285750" algn="l">
              <a:lnSpc>
                <a:spcPct val="150000"/>
              </a:lnSpc>
              <a:buFont typeface="Arial" panose="020B0604020202020204" pitchFamily="34" charset="0"/>
              <a:buChar char="•"/>
            </a:pPr>
            <a:r>
              <a:rPr lang="en-US" sz="1600">
                <a:latin typeface="Times New Roman" panose="02020603050405020304" charset="0"/>
                <a:cs typeface="Times New Roman" panose="02020603050405020304" charset="0"/>
              </a:rPr>
              <a:t>Penelitian ini hanya akan memfokuskan pada teknik deteksi wajah,  deteksi landmark pada wajah dan pengenalan wajah pada gambar yang diberikan. Pada penelitian ini tidak akan membahas aspek computer vision lainnya seperti deteksi objek, estimasi jenis kelamin, estimasi usia dan sebagainya, walaupun pada library face-api.js memiliki class untuk memprediksi estimasi jenis kelamin, usia dan juga emosi pada wajah, dalam penelitian ini hal tersebut tidak akan menjadi fokus utama.</a:t>
            </a:r>
            <a:endParaRPr lang="en-US" sz="16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1236980"/>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Tujuan Penelitian</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2276475"/>
            <a:ext cx="9799320" cy="3519170"/>
          </a:xfrm>
        </p:spPr>
        <p:txBody>
          <a:bodyPr anchor="t" anchorCtr="0">
            <a:normAutofit/>
          </a:bodyPr>
          <a:lstStyle/>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Memahami konsep dan cara kerja teknologi Machine Learning (ML) khusus nya pada teknik Convolutional Neural Network (CNN) dalam pengenalan wajah.</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Mengimplementasikan library face-api.js ke dalam halaman web agar web tersebut dapat melakukan pengenalan wajah pada gambar yang diberikan.</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Mengatasi permaalahan serangan spoofing atau penipuan pada saat sistem melakukan proses pengenalan wajah.</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51485"/>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Manfaat Penelitian</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1446530"/>
            <a:ext cx="9645015" cy="5008245"/>
          </a:xfrm>
        </p:spPr>
        <p:txBody>
          <a:bodyPr anchor="t" anchorCtr="0">
            <a:normAutofit/>
          </a:bodyPr>
          <a:lstStyle/>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Peningkatan pemahaman pada konsep </a:t>
            </a:r>
            <a:r>
              <a:rPr lang="en-US" sz="2000" i="1">
                <a:latin typeface="Times New Roman" panose="02020603050405020304" charset="0"/>
                <a:cs typeface="Times New Roman" panose="02020603050405020304" charset="0"/>
              </a:rPr>
              <a:t>AI </a:t>
            </a:r>
            <a:r>
              <a:rPr lang="en-US" sz="2000">
                <a:latin typeface="Times New Roman" panose="02020603050405020304" charset="0"/>
                <a:cs typeface="Times New Roman" panose="02020603050405020304" charset="0"/>
              </a:rPr>
              <a:t>dan </a:t>
            </a:r>
            <a:r>
              <a:rPr lang="en-US" sz="2000" i="1">
                <a:latin typeface="Times New Roman" panose="02020603050405020304" charset="0"/>
                <a:cs typeface="Times New Roman" panose="02020603050405020304" charset="0"/>
              </a:rPr>
              <a:t>Machine Learning (ML) </a:t>
            </a:r>
            <a:r>
              <a:rPr lang="en-US" sz="2000">
                <a:latin typeface="Times New Roman" panose="02020603050405020304" charset="0"/>
                <a:cs typeface="Times New Roman" panose="02020603050405020304" charset="0"/>
              </a:rPr>
              <a:t>khsusunya pada konsep dan cara kerja teknik </a:t>
            </a:r>
            <a:r>
              <a:rPr lang="en-US" sz="2000" i="1">
                <a:latin typeface="Times New Roman" panose="02020603050405020304" charset="0"/>
                <a:cs typeface="Times New Roman" panose="02020603050405020304" charset="0"/>
              </a:rPr>
              <a:t>Convolutional Neural Network (CNN)</a:t>
            </a:r>
            <a:r>
              <a:rPr lang="en-US" sz="2000">
                <a:latin typeface="Times New Roman" panose="02020603050405020304" charset="0"/>
                <a:cs typeface="Times New Roman" panose="02020603050405020304" charset="0"/>
              </a:rPr>
              <a:t>.</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Dapat dikembangkan ke level produksi misal dikembangkan ke sektor pendidikan untuk absensi atau ke sektor pengawasan dan keamanan publik, seperti membantu mendeteksi wajah individu yang menjadi buronan hukum.</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Dan lain sebagainya dengan yang membutuhkan teknologi </a:t>
            </a:r>
            <a:r>
              <a:rPr lang="en-US" sz="2000" i="1">
                <a:latin typeface="Times New Roman" panose="02020603050405020304" charset="0"/>
                <a:cs typeface="Times New Roman" panose="02020603050405020304" charset="0"/>
              </a:rPr>
              <a:t>Face Recognition.</a:t>
            </a:r>
            <a:endParaRPr lang="en-US" sz="2000" i="1">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4916805" cy="5808980"/>
          </a:xfrm>
        </p:spPr>
        <p:txBody>
          <a:bodyPr anchor="ctr" anchorCtr="0">
            <a:noAutofit/>
          </a:bodyPr>
          <a:lstStyle/>
          <a:p>
            <a:r>
              <a:rPr lang="en-US" sz="4000" b="1" u="sng" dirty="0">
                <a:effectLst/>
                <a:latin typeface="Times New Roman" panose="02020603050405020304" charset="0"/>
                <a:cs typeface="Times New Roman" panose="02020603050405020304" charset="0"/>
              </a:rPr>
              <a:t>Landasan Teori</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6096000" y="413385"/>
            <a:ext cx="5205730" cy="6041390"/>
          </a:xfrm>
        </p:spPr>
        <p:txBody>
          <a:bodyPr anchor="ctr" anchorCtr="0">
            <a:normAutofit/>
          </a:bodyPr>
          <a:lstStyle/>
          <a:p>
            <a:pPr marL="457200" indent="-457200" algn="l">
              <a:buAutoNum type="arabicPeriod"/>
            </a:pPr>
            <a:r>
              <a:rPr lang="en-US" sz="2000">
                <a:sym typeface="+mn-ea"/>
              </a:rPr>
              <a:t>Pengolahan Citra</a:t>
            </a:r>
            <a:endParaRPr lang="en-US" sz="2000"/>
          </a:p>
          <a:p>
            <a:pPr marL="457200" indent="-457200" algn="l">
              <a:buAutoNum type="arabicPeriod"/>
            </a:pPr>
            <a:r>
              <a:rPr lang="en-US" sz="2000" i="1">
                <a:sym typeface="+mn-ea"/>
              </a:rPr>
              <a:t>Artificial Intelligence (AI)</a:t>
            </a:r>
            <a:endParaRPr lang="en-US" sz="2000" i="1"/>
          </a:p>
          <a:p>
            <a:pPr marL="457200" indent="-457200" algn="l">
              <a:buAutoNum type="arabicPeriod"/>
            </a:pPr>
            <a:r>
              <a:rPr lang="en-US" sz="2000" i="1">
                <a:sym typeface="+mn-ea"/>
              </a:rPr>
              <a:t>Machine Learning (ML)</a:t>
            </a:r>
            <a:endParaRPr lang="en-US" sz="2000" i="1"/>
          </a:p>
          <a:p>
            <a:pPr marL="457200" indent="-457200" algn="l">
              <a:buAutoNum type="arabicPeriod"/>
            </a:pPr>
            <a:r>
              <a:rPr lang="en-US" sz="2000" i="1">
                <a:sym typeface="+mn-ea"/>
              </a:rPr>
              <a:t>Neural Network (NN) &amp; Hubungannya Dengan Deep Learning (DL)</a:t>
            </a:r>
            <a:endParaRPr lang="en-US" sz="2000" i="1"/>
          </a:p>
          <a:p>
            <a:pPr marL="457200" indent="-457200" algn="l">
              <a:buAutoNum type="arabicPeriod"/>
            </a:pPr>
            <a:r>
              <a:rPr lang="en-US" sz="2000">
                <a:sym typeface="+mn-ea"/>
              </a:rPr>
              <a:t>Cara Kerja </a:t>
            </a:r>
            <a:r>
              <a:rPr lang="en-US" sz="2000" i="1">
                <a:sym typeface="+mn-ea"/>
              </a:rPr>
              <a:t>Neural network</a:t>
            </a:r>
            <a:endParaRPr lang="en-US" sz="2000"/>
          </a:p>
          <a:p>
            <a:pPr marL="457200" indent="-457200" algn="l">
              <a:buAutoNum type="arabicPeriod"/>
            </a:pPr>
            <a:r>
              <a:rPr lang="en-US" sz="2000">
                <a:sym typeface="+mn-ea"/>
              </a:rPr>
              <a:t>Contoh Soal </a:t>
            </a:r>
            <a:r>
              <a:rPr lang="en-US" sz="2000" i="1">
                <a:sym typeface="+mn-ea"/>
              </a:rPr>
              <a:t>Neural network</a:t>
            </a:r>
            <a:endParaRPr lang="en-US" sz="2000"/>
          </a:p>
          <a:p>
            <a:pPr marL="457200" indent="-457200" algn="l">
              <a:buAutoNum type="arabicPeriod"/>
            </a:pPr>
            <a:r>
              <a:rPr lang="en-US" sz="2000">
                <a:sym typeface="+mn-ea"/>
              </a:rPr>
              <a:t>Jenis-jenis </a:t>
            </a:r>
            <a:r>
              <a:rPr lang="en-US" sz="2000" i="1">
                <a:sym typeface="+mn-ea"/>
              </a:rPr>
              <a:t>Neural Network</a:t>
            </a:r>
            <a:endParaRPr lang="en-US" sz="2000"/>
          </a:p>
          <a:p>
            <a:pPr marL="457200" indent="-457200" algn="l">
              <a:buAutoNum type="arabicPeriod"/>
            </a:pPr>
            <a:r>
              <a:rPr lang="en-US" sz="2000" i="1">
                <a:sym typeface="+mn-ea"/>
              </a:rPr>
              <a:t>Convolutional </a:t>
            </a:r>
            <a:r>
              <a:rPr lang="en-US" sz="2000" i="1">
                <a:sym typeface="+mn-ea"/>
              </a:rPr>
              <a:t>Neural Network (CNN)</a:t>
            </a:r>
            <a:endParaRPr lang="en-US" sz="2000"/>
          </a:p>
          <a:p>
            <a:pPr marL="457200" indent="-457200" algn="l">
              <a:buAutoNum type="arabicPeriod"/>
            </a:pPr>
            <a:r>
              <a:rPr lang="en-US" sz="2000">
                <a:sym typeface="+mn-ea"/>
              </a:rPr>
              <a:t>Cara Kerja </a:t>
            </a:r>
            <a:r>
              <a:rPr lang="en-US" sz="2000" i="1">
                <a:sym typeface="+mn-ea"/>
              </a:rPr>
              <a:t>Convolutional </a:t>
            </a:r>
            <a:r>
              <a:rPr lang="en-US" sz="2000" i="1">
                <a:sym typeface="+mn-ea"/>
              </a:rPr>
              <a:t>Neural Network</a:t>
            </a:r>
            <a:endParaRPr lang="en-US" sz="2000" i="1">
              <a:sym typeface="+mn-ea"/>
            </a:endParaRPr>
          </a:p>
          <a:p>
            <a:pPr marL="457200" indent="-457200" algn="l">
              <a:buAutoNum type="arabicPeriod"/>
            </a:pPr>
            <a:r>
              <a:rPr lang="en-US" sz="2000" i="1">
                <a:sym typeface="+mn-ea"/>
              </a:rPr>
              <a:t>TensorFlow (TF)</a:t>
            </a:r>
            <a:endParaRPr lang="en-US" sz="2000" i="1"/>
          </a:p>
          <a:p>
            <a:pPr marL="457200" indent="-457200" algn="l">
              <a:buAutoNum type="arabicPeriod"/>
            </a:pPr>
            <a:r>
              <a:rPr lang="en-US" sz="2000" i="1">
                <a:sym typeface="+mn-ea"/>
              </a:rPr>
              <a:t>Library face-api.js</a:t>
            </a:r>
            <a:endParaRPr lang="en-US" sz="2000" i="1"/>
          </a:p>
          <a:p>
            <a:pPr marL="457200" indent="-457200" algn="l">
              <a:buAutoNum type="arabicPeriod"/>
            </a:pPr>
            <a:r>
              <a:rPr lang="en-US" sz="2000" i="1">
                <a:sym typeface="+mn-ea"/>
              </a:rPr>
              <a:t>Library Silent-Face-Anti-Spoofing</a:t>
            </a:r>
            <a:endParaRPr lang="en-US" sz="2000"/>
          </a:p>
        </p:txBody>
      </p:sp>
      <p:sp>
        <p:nvSpPr>
          <p:cNvPr id="31" name="Rectangles 30"/>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6270" y="165735"/>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Pengolahan Citra</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citra-digital"/>
          <p:cNvPicPr>
            <a:picLocks noChangeAspect="1"/>
          </p:cNvPicPr>
          <p:nvPr/>
        </p:nvPicPr>
        <p:blipFill>
          <a:blip r:embed="rId1"/>
          <a:stretch>
            <a:fillRect/>
          </a:stretch>
        </p:blipFill>
        <p:spPr>
          <a:xfrm>
            <a:off x="6811010" y="1005840"/>
            <a:ext cx="4402455" cy="3117215"/>
          </a:xfrm>
          <a:prstGeom prst="rect">
            <a:avLst/>
          </a:prstGeom>
        </p:spPr>
      </p:pic>
      <p:sp>
        <p:nvSpPr>
          <p:cNvPr id="7" name="Subtitle 6"/>
          <p:cNvSpPr>
            <a:spLocks noGrp="1"/>
          </p:cNvSpPr>
          <p:nvPr>
            <p:ph type="subTitle" idx="1"/>
          </p:nvPr>
        </p:nvSpPr>
        <p:spPr>
          <a:xfrm>
            <a:off x="636270" y="1005840"/>
            <a:ext cx="5460365" cy="5530850"/>
          </a:xfrm>
        </p:spPr>
        <p:txBody>
          <a:bodyPr anchor="t" anchorCtr="0">
            <a:normAutofit/>
          </a:bodyPr>
          <a:p>
            <a:pPr marL="342900" indent="-342900" algn="l">
              <a:buFont typeface="Arial" panose="020B0604020202020204" pitchFamily="34" charset="0"/>
              <a:buChar char="•"/>
            </a:pPr>
            <a:r>
              <a:rPr lang="en-US" sz="2000"/>
              <a:t>Teknik memanipulasi gambar atau citra digital dengan tujuan meningkatkan kualitas, mengubah karakteristik, dan mengekstrak informasi tertentu dari citra.</a:t>
            </a:r>
            <a:endParaRPr lang="en-US" sz="2000"/>
          </a:p>
          <a:p>
            <a:pPr marL="342900" indent="-342900" algn="l">
              <a:buFont typeface="Arial" panose="020B0604020202020204" pitchFamily="34" charset="0"/>
              <a:buChar char="•"/>
            </a:pPr>
            <a:r>
              <a:rPr lang="en-US" sz="2000"/>
              <a:t>Citra pada gambar sebenarnya, hanyalah sebuah kumpulan titik-titik (pixel) yang tersusun dengan variasi warna pada setiap pixelnya yang di representasikan oleh angka.</a:t>
            </a:r>
            <a:endParaRPr lang="en-US" sz="2000"/>
          </a:p>
          <a:p>
            <a:pPr marL="342900" indent="-342900" algn="l">
              <a:buFont typeface="Arial" panose="020B0604020202020204" pitchFamily="34" charset="0"/>
              <a:buChar char="•"/>
            </a:pPr>
            <a:r>
              <a:rPr lang="en-US" sz="2000"/>
              <a:t>Pada citra, khususnya citra RGB, gambar tersebut terdiri dari tiga komponen warna yang mewakili kedalaman warna merah (red), hijau (green), dan biru (blue). Ketika ketiga komponen ini digabungkan atau disusun bersama, mereka membentuk warna yang diinginkan dalam citra tersebut.</a:t>
            </a:r>
            <a:endParaRPr lang="en-US" sz="2000"/>
          </a:p>
        </p:txBody>
      </p:sp>
      <p:pic>
        <p:nvPicPr>
          <p:cNvPr id="9" name="Picture 8" descr="citra-rgb-dan-kanal-warna-rgb"/>
          <p:cNvPicPr>
            <a:picLocks noChangeAspect="1"/>
          </p:cNvPicPr>
          <p:nvPr/>
        </p:nvPicPr>
        <p:blipFill>
          <a:blip r:embed="rId2">
            <a:alphaModFix amt="30000"/>
          </a:blip>
          <a:srcRect t="49818" r="52973" b="6526"/>
          <a:stretch>
            <a:fillRect/>
          </a:stretch>
        </p:blipFill>
        <p:spPr>
          <a:xfrm>
            <a:off x="8225155" y="4307205"/>
            <a:ext cx="1574165" cy="1611630"/>
          </a:xfrm>
          <a:prstGeom prst="rect">
            <a:avLst/>
          </a:prstGeom>
        </p:spPr>
      </p:pic>
      <p:pic>
        <p:nvPicPr>
          <p:cNvPr id="10" name="Picture 9" descr="citra-rgb-dan-kanal-warna-rgb"/>
          <p:cNvPicPr>
            <a:picLocks noChangeAspect="1"/>
          </p:cNvPicPr>
          <p:nvPr/>
        </p:nvPicPr>
        <p:blipFill>
          <a:blip r:embed="rId2">
            <a:alphaModFix amt="30000"/>
          </a:blip>
          <a:srcRect l="52271" t="50026" b="6526"/>
          <a:stretch>
            <a:fillRect/>
          </a:stretch>
        </p:blipFill>
        <p:spPr>
          <a:xfrm>
            <a:off x="9978390" y="4307205"/>
            <a:ext cx="1605280" cy="1610995"/>
          </a:xfrm>
          <a:prstGeom prst="rect">
            <a:avLst/>
          </a:prstGeom>
        </p:spPr>
      </p:pic>
      <p:pic>
        <p:nvPicPr>
          <p:cNvPr id="11" name="Picture 10" descr="citra-rgb-dan-kanal-warna-rgb"/>
          <p:cNvPicPr>
            <a:picLocks noChangeAspect="1"/>
          </p:cNvPicPr>
          <p:nvPr/>
        </p:nvPicPr>
        <p:blipFill>
          <a:blip r:embed="rId2">
            <a:alphaModFix amt="30000"/>
          </a:blip>
          <a:srcRect l="52271" b="56929"/>
          <a:stretch>
            <a:fillRect/>
          </a:stretch>
        </p:blipFill>
        <p:spPr>
          <a:xfrm>
            <a:off x="6445250" y="4326255"/>
            <a:ext cx="1600835" cy="1592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59375 0 L -0.145208 0.000925926 " pathEditMode="relative" rAng="0" ptsTypes="">
                                      <p:cBhvr>
                                        <p:cTn id="6" dur="2000" fill="hold"/>
                                        <p:tgtEl>
                                          <p:spTgt spid="10"/>
                                        </p:tgtEl>
                                        <p:attrNameLst>
                                          <p:attrName>ppt_x</p:attrName>
                                          <p:attrName>ppt_y</p:attrName>
                                        </p:attrNameLst>
                                      </p:cBhvr>
                                      <p:rCtr x="-74"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78125 -0.00481481 L 0.143229 -0.00333333 " pathEditMode="relative" rAng="0" ptsTypes="">
                                      <p:cBhvr>
                                        <p:cTn id="10" dur="2000" fill="hold"/>
                                        <p:tgtEl>
                                          <p:spTgt spid="11"/>
                                        </p:tgtEl>
                                        <p:attrNameLst>
                                          <p:attrName>ppt_x</p:attrName>
                                          <p:attrName>ppt_y</p:attrName>
                                        </p:attrNameLst>
                                      </p:cBhvr>
                                      <p:rCtr x="6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15458</Words>
  <Application>WPS Presentation</Application>
  <PresentationFormat>Widescreen</PresentationFormat>
  <Paragraphs>392</Paragraphs>
  <Slides>34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Arial</vt:lpstr>
      <vt:lpstr>SimSun</vt:lpstr>
      <vt:lpstr>Wingdings</vt:lpstr>
      <vt:lpstr>Times New Roman</vt:lpstr>
      <vt:lpstr>Microsoft YaHei</vt:lpstr>
      <vt:lpstr>Arial Unicode MS</vt:lpstr>
      <vt:lpstr>Calibri</vt:lpstr>
      <vt:lpstr>Default Design</vt:lpstr>
      <vt:lpstr>PENGEMBANGAN WEBSITE PENGENALAN WAJAH DENGAN LIBRARY face-api.js &amp; MEMAHAMI KONSEP CONVOLUTIONAL NEURAL NETWORK (CNN)</vt:lpstr>
      <vt:lpstr>Contents</vt:lpstr>
      <vt:lpstr>Ringkasan &amp; Latar Belakang</vt:lpstr>
      <vt:lpstr>Rumusan Masalah</vt:lpstr>
      <vt:lpstr>Batasan Masalah</vt:lpstr>
      <vt:lpstr>Tujuan Penelitian</vt:lpstr>
      <vt:lpstr>Manfaat Penelitian</vt:lpstr>
      <vt:lpstr>Landasan Teori</vt:lpstr>
      <vt:lpstr>Pengolahan Citra</vt:lpstr>
      <vt:lpstr>Artificial Intelligence (AI)</vt:lpstr>
      <vt:lpstr>Machine Learning (ML)</vt:lpstr>
      <vt:lpstr>Visualisasi Perbedaan Antara Tradisional Programing Dengan ML Programing</vt:lpstr>
      <vt:lpstr>Neural Network (NN) &amp; Hubungannya Dengan Deep Learning (DL)</vt:lpstr>
      <vt:lpstr>Cara Kerja Neural network</vt:lpstr>
      <vt:lpstr>Contoh Soal Untuk Penjelasan Lebih Dalam Tentang ANN </vt:lpstr>
      <vt:lpstr>Contoh Soal Untuk Penjelasan Lebih Dalam Tentang ANN </vt:lpstr>
      <vt:lpstr>Backpropagation (Ceritanya Loss Function Tadi Masih Jauh Dari Yang Diharapkan)</vt:lpstr>
      <vt:lpstr>Cara AI Dalam Belajar Dengan Visualisasi Menggunakan MS. Ecel</vt:lpstr>
      <vt:lpstr>Jenis-jenis Neural Network</vt:lpstr>
      <vt:lpstr>Convolutional Neural Network (CNN)</vt:lpstr>
      <vt:lpstr>TensorFlow</vt:lpstr>
      <vt:lpstr>Library face-api.js</vt:lpstr>
      <vt:lpstr>Silent-Face-Anti-Spoofing</vt:lpstr>
      <vt:lpstr>Apa itu liveness?</vt:lpstr>
      <vt:lpstr>Informasi Perancangan Sistem</vt:lpstr>
      <vt:lpstr>Informasi Perancangan Sistem</vt:lpstr>
      <vt:lpstr>Informasi Perancangan Sistem</vt:lpstr>
      <vt:lpstr>Informasi Perancangan Sistem</vt:lpstr>
      <vt:lpstr>Informasi Perancangan Sistem</vt:lpstr>
      <vt:lpstr>Implementasi Kunci</vt:lpstr>
      <vt:lpstr>Pengujian &amp; Hasil</vt:lpstr>
      <vt:lpstr>Kesimpulan &amp; Rekomendasi</vt:lpstr>
      <vt:lpstr>Sumber Dikutip</vt:lpstr>
      <vt:lpstr>Sekian &amp; 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MEMAHAMI KONSEP TEKNOLOGI MACHINE LEARNING PADA TEKNIK CONVOLUTIONAL NEURAL NETWORK (CNN) DALAM PENGENALAN WAJAH DAN MEMBANGUN WEBSITE TERKAIT DENGAN MEMANFAATKAN LIBRARY face-api.js</dc:title>
  <dc:creator/>
  <cp:lastModifiedBy>mochamaddarmawanh</cp:lastModifiedBy>
  <cp:revision>35</cp:revision>
  <dcterms:created xsi:type="dcterms:W3CDTF">2023-08-11T18:05:00Z</dcterms:created>
  <dcterms:modified xsi:type="dcterms:W3CDTF">2023-12-13T15:03:54Z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4A5B149629A24F63BAE8BC73BEF8D65D_13</vt:lpwstr>
  </property>
  <property fmtid="{D5CDD505-2E9C-101B-9397-08002B2CF9AE}" pid="3" name="KSOProductBuildVer">
    <vt:lpwstr>1033-12.2.0.13359</vt:lpwstr>
  </property>
</Properties>
</file>